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287" r:id="rId2"/>
    <p:sldId id="271" r:id="rId3"/>
    <p:sldId id="290" r:id="rId4"/>
    <p:sldId id="272" r:id="rId5"/>
    <p:sldId id="289" r:id="rId6"/>
    <p:sldId id="291" r:id="rId7"/>
    <p:sldId id="288" r:id="rId8"/>
    <p:sldId id="292" r:id="rId9"/>
    <p:sldId id="293" r:id="rId10"/>
    <p:sldId id="294" r:id="rId11"/>
    <p:sldId id="295" r:id="rId12"/>
    <p:sldId id="273" r:id="rId13"/>
    <p:sldId id="296" r:id="rId14"/>
    <p:sldId id="297" r:id="rId15"/>
    <p:sldId id="298" r:id="rId16"/>
    <p:sldId id="299" r:id="rId17"/>
    <p:sldId id="300" r:id="rId18"/>
    <p:sldId id="301" r:id="rId19"/>
    <p:sldId id="317" r:id="rId20"/>
    <p:sldId id="303" r:id="rId21"/>
    <p:sldId id="305" r:id="rId22"/>
    <p:sldId id="306" r:id="rId23"/>
    <p:sldId id="307" r:id="rId24"/>
    <p:sldId id="308" r:id="rId25"/>
    <p:sldId id="309" r:id="rId26"/>
    <p:sldId id="310" r:id="rId27"/>
    <p:sldId id="311" r:id="rId28"/>
    <p:sldId id="312" r:id="rId29"/>
    <p:sldId id="313" r:id="rId30"/>
    <p:sldId id="314" r:id="rId31"/>
    <p:sldId id="260" r:id="rId32"/>
    <p:sldId id="315" r:id="rId33"/>
    <p:sldId id="263" r:id="rId34"/>
    <p:sldId id="316" r:id="rId35"/>
  </p:sldIdLst>
  <p:sldSz cx="51117500" cy="28803600"/>
  <p:notesSz cx="6858000" cy="9144000"/>
  <p:embeddedFontLst>
    <p:embeddedFont>
      <p:font typeface="DM Sans Bold" panose="020B0604020202020204" charset="0"/>
      <p:regular r:id="rId38"/>
    </p:embeddedFont>
    <p:embeddedFont>
      <p:font typeface="Roboto Bold Italics" panose="020B0604020202020204" charset="0"/>
      <p:regular r:id="rId39"/>
    </p:embeddedFont>
    <p:embeddedFont>
      <p:font typeface="UTM Futura Extra Ultra-Bold" panose="020B0604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939" autoAdjust="0"/>
  </p:normalViewPr>
  <p:slideViewPr>
    <p:cSldViewPr>
      <p:cViewPr varScale="1">
        <p:scale>
          <a:sx n="14" d="100"/>
          <a:sy n="14" d="100"/>
        </p:scale>
        <p:origin x="944" y="28"/>
      </p:cViewPr>
      <p:guideLst>
        <p:guide orient="horz" pos="2160"/>
        <p:guide pos="2880"/>
      </p:guideLst>
    </p:cSldViewPr>
  </p:slideViewPr>
  <p:outlineViewPr>
    <p:cViewPr>
      <p:scale>
        <a:sx n="50" d="100"/>
        <a:sy n="50" d="100"/>
      </p:scale>
      <p:origin x="0" y="0"/>
    </p:cViewPr>
  </p:outlineViewPr>
  <p:notesTextViewPr>
    <p:cViewPr>
      <p:scale>
        <a:sx n="100" d="100"/>
        <a:sy n="100" d="100"/>
      </p:scale>
      <p:origin x="0" y="0"/>
    </p:cViewPr>
  </p:notesTextViewPr>
  <p:notesViewPr>
    <p:cSldViewPr>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2DC268-9E12-9D01-22AD-C233B96E7D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AA60E036-8044-20E1-9813-0C7B97CDC5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D306E-878F-4FC1-A7CA-AE254AC54256}" type="datetimeFigureOut">
              <a:rPr lang="vi-VN" smtClean="0"/>
              <a:t>12/01/2026</a:t>
            </a:fld>
            <a:endParaRPr lang="vi-VN"/>
          </a:p>
        </p:txBody>
      </p:sp>
      <p:sp>
        <p:nvSpPr>
          <p:cNvPr id="4" name="Footer Placeholder 3">
            <a:extLst>
              <a:ext uri="{FF2B5EF4-FFF2-40B4-BE49-F238E27FC236}">
                <a16:creationId xmlns:a16="http://schemas.microsoft.com/office/drawing/2014/main" id="{367C32A7-E1ED-459A-F4C2-C80023A2C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89823AA4-CD13-4F59-BEBE-58B532FC1C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93B97F-D28C-4DC0-88E8-4B30F689AB78}" type="slidenum">
              <a:rPr lang="vi-VN" smtClean="0"/>
              <a:t>‹#›</a:t>
            </a:fld>
            <a:endParaRPr lang="vi-VN"/>
          </a:p>
        </p:txBody>
      </p:sp>
    </p:spTree>
    <p:extLst>
      <p:ext uri="{BB962C8B-B14F-4D97-AF65-F5344CB8AC3E}">
        <p14:creationId xmlns:p14="http://schemas.microsoft.com/office/powerpoint/2010/main" val="7589402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A3361-507C-40B8-A0D4-C5E2C9E2232B}" type="datetimeFigureOut">
              <a:rPr lang="vi-VN" smtClean="0"/>
              <a:t>12/01/2026</a:t>
            </a:fld>
            <a:endParaRPr lang="vi-VN"/>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E9A04-2144-4E07-9B66-DBC89C09F8EB}" type="slidenum">
              <a:rPr lang="vi-VN" smtClean="0"/>
              <a:t>‹#›</a:t>
            </a:fld>
            <a:endParaRPr lang="vi-VN"/>
          </a:p>
        </p:txBody>
      </p:sp>
    </p:spTree>
    <p:extLst>
      <p:ext uri="{BB962C8B-B14F-4D97-AF65-F5344CB8AC3E}">
        <p14:creationId xmlns:p14="http://schemas.microsoft.com/office/powerpoint/2010/main" val="33331234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bối cảnh Internet và công nghệ thông tin phát triển mạnh mẽ, thương mại điện tử ngày càng trở thành xu hướng tất yếu và được ứng dụng rộng rãi trong nhiều lĩnh vực kinh doanh.</a:t>
            </a:r>
          </a:p>
          <a:p>
            <a:r>
              <a:rPr lang="vi-VN" dirty="0"/>
              <a:t>Tuy nhiên, đối với các mặt hàng đặc thù như nước hoa, người tiêu dùng vẫn gặp nhiều khó khăn khi mua sắm trực tuyến, do thông tin sản phẩm chưa đầy đủ, khó kiểm chứng nguồn gốc và chất lượng, cũng như trải nghiệm người dùng còn hạn chế.</a:t>
            </a:r>
          </a:p>
          <a:p>
            <a:r>
              <a:rPr lang="vi-VN" dirty="0"/>
              <a:t>Thực tế đó cho thấy sự cần thiết của việc xây dựng một hệ thống kinh doanh nước hoa trực tuyến chuyên nghiệp và minh bạch, giúp người dùng dễ dàng tìm kiếm, lựa chọn và mua sắm sản phẩm một cách thuận tiện và an toàn hơn.</a:t>
            </a:r>
          </a:p>
          <a:p>
            <a:r>
              <a:rPr lang="vi-VN" dirty="0"/>
              <a:t>Bên cạnh tính cấp thiết, đề tài còn mang tính mới khi ứng dụng các công nghệ web hiện đại như ReactJS, Node.js, Express và MySQL để xây dựng một hệ thống thương mại điện tử chuyên biệt cho lĩnh vực nước hoa, hướng đến hiệu năng, khả năng mở rộng và bảo mật thông tin.</a:t>
            </a:r>
          </a:p>
          <a:p>
            <a:r>
              <a:rPr lang="vi-VN" dirty="0"/>
              <a:t>Xuất phát từ nhu cầu thực tế, cùng với niềm yêu thích cá nhân đối với lập trình web và mong muốn vận dụng kiến thức đã học vào xây dựng một sản phẩm có khả năng ứng dụng thực tiễn, em đã lựa chọn đề tài </a:t>
            </a:r>
            <a:r>
              <a:rPr lang="vi-VN" b="1" dirty="0"/>
              <a:t>“Xây dựng hệ thống kinh doanh nước hoa trực tuyến”</a:t>
            </a:r>
            <a:r>
              <a:rPr lang="vi-VN" dirty="0"/>
              <a:t> làm đồ án chuyên ngành, đồng thời rèn luyện kỹ năng phân tích, thiết kế và phát triển hệ thống, tạo nền tảng cho công việc sau này.</a:t>
            </a:r>
          </a:p>
        </p:txBody>
      </p:sp>
    </p:spTree>
    <p:extLst>
      <p:ext uri="{BB962C8B-B14F-4D97-AF65-F5344CB8AC3E}">
        <p14:creationId xmlns:p14="http://schemas.microsoft.com/office/powerpoint/2010/main" val="407558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47634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74640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80475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377710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60954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20021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6562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10745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quá trình thực hiện đề tài, em đã xây dựng thành công một hệ thống kinh doanh nước hoa trực tuyến đáp ứng các yêu cầu cơ bản của một website thương mại điện tử.</a:t>
            </a:r>
          </a:p>
          <a:p>
            <a:r>
              <a:rPr lang="vi-VN" dirty="0"/>
              <a:t>Hệ thống cho phép người dùng xem và tìm kiếm sản phẩm, quản lý giỏ hàng, đặt hàng và thanh toán; đồng thời hỗ trợ quản trị viên trong việc quản lý sản phẩm, danh mục, đơn hàng và người dùng.</a:t>
            </a:r>
          </a:p>
          <a:p>
            <a:r>
              <a:rPr lang="vi-VN" dirty="0"/>
              <a:t>Đề tài đã áp dụng các công nghệ hiện đại như React.js, Node.js, Express.js, MySQL kết hợp Sequelize ORM, JWT và Docker, giúp hệ thống có cấu trúc rõ ràng, bảo mật và dễ triển khai.</a:t>
            </a:r>
          </a:p>
          <a:p>
            <a:r>
              <a:rPr lang="vi-VN" dirty="0"/>
              <a:t>Tuy nhiên, do giới hạn về thời gian và phạm vi đồ án, hệ thống vẫn còn một số chức năng nâng cao chưa được triển khai đầy đủ, từ đó đặt ra nhu cầu tiếp tục hoàn thiện và phát triển trong tương lai.</a:t>
            </a:r>
          </a:p>
        </p:txBody>
      </p:sp>
    </p:spTree>
    <p:extLst>
      <p:ext uri="{BB962C8B-B14F-4D97-AF65-F5344CB8AC3E}">
        <p14:creationId xmlns:p14="http://schemas.microsoft.com/office/powerpoint/2010/main" val="377409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dirty="0"/>
              <a:t>Từ những hạn chế còn tồn tại, em đề xuất một số hướng phát triển nhằm hoàn thiện hệ thống trong tương lai.</a:t>
            </a:r>
          </a:p>
          <a:p>
            <a:r>
              <a:rPr lang="vi-VN" sz="2800" dirty="0"/>
              <a:t>Trước hết là nâng cao hiệu năng và khả năng mở rộng để đáp ứng số lượng người dùng lớn hơn.</a:t>
            </a:r>
            <a:br>
              <a:rPr lang="vi-VN" sz="2800" dirty="0"/>
            </a:br>
            <a:r>
              <a:rPr lang="vi-VN" sz="2800" dirty="0"/>
              <a:t>Tiếp theo là phát triển các chức năng nâng cao như gợi ý sản phẩm, cá nhân hóa trải nghiệm người dùng và tích hợp thêm các cổng thanh toán, dịch vụ vận chuyển thực tế.</a:t>
            </a:r>
          </a:p>
          <a:p>
            <a:r>
              <a:rPr lang="vi-VN" sz="2800" dirty="0"/>
              <a:t>Ngoài ra, hệ thống có thể được mở rộng sang ứng dụng di động hoặc PWA, đồng thời bổ sung các công cụ báo cáo và thống kê nhằm hỗ trợ tốt hơn cho công tác quản lý và ra quyết định kinh doanh.</a:t>
            </a:r>
          </a:p>
        </p:txBody>
      </p:sp>
    </p:spTree>
    <p:extLst>
      <p:ext uri="{BB962C8B-B14F-4D97-AF65-F5344CB8AC3E}">
        <p14:creationId xmlns:p14="http://schemas.microsoft.com/office/powerpoint/2010/main" val="114073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phần tổng quan đề tài, hệ thống hướng đến việc xây dựng một website thương mại điện tử chuyên kinh doanh nước hoa.</a:t>
            </a:r>
            <a:br>
              <a:rPr lang="vi-VN" dirty="0"/>
            </a:br>
            <a:r>
              <a:rPr lang="vi-VN" dirty="0"/>
              <a:t>Website cho phép người dùng xem thông tin sản phẩm, tìm kiếm, đánh giá và thực hiện mua sắm trực tuyến một cách thuận tiện.</a:t>
            </a:r>
            <a:br>
              <a:rPr lang="vi-VN" dirty="0"/>
            </a:br>
            <a:r>
              <a:rPr lang="vi-VN" dirty="0"/>
              <a:t>Bên cạnh đó, hệ thống còn cung cấp các chức năng quản lý cho quản trị viên như quản lý sản phẩm, đơn hàng, khách hàng và thống kê doanh thu.</a:t>
            </a:r>
            <a:br>
              <a:rPr lang="vi-VN" dirty="0"/>
            </a:br>
            <a:r>
              <a:rPr lang="vi-VN" dirty="0"/>
              <a:t>Toàn bộ hệ thống được xây dựng theo mô hình Client – Server và áp dụng các công nghệ web hiện đại nhằm đảm bảo tính ổn định, bảo mật và khả năng mở rộng.</a:t>
            </a:r>
          </a:p>
        </p:txBody>
      </p:sp>
    </p:spTree>
    <p:extLst>
      <p:ext uri="{BB962C8B-B14F-4D97-AF65-F5344CB8AC3E}">
        <p14:creationId xmlns:p14="http://schemas.microsoft.com/office/powerpoint/2010/main" val="146620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phía backend, hệ thống sử dụng Node.js kết hợp Express.js để xây dựng các RESTful API, MySQL làm cơ sở dữ liệu và Sequelize ORM để quản lý dữ liệu.</a:t>
            </a:r>
          </a:p>
          <a:p>
            <a:r>
              <a:rPr lang="vi-VN" dirty="0"/>
              <a:t>Phía frontend sử dụng React.js kết hợp Tailwind CSS để xây dựng giao diện người dùng thân thiện và responsive.</a:t>
            </a:r>
          </a:p>
          <a:p>
            <a:r>
              <a:rPr lang="vi-VN" dirty="0"/>
              <a:t>Ngoài ra, hệ thống còn áp dụng các công nghệ và công cụ bổ trợ như RESTful API cho giao tiếp Client – Server, JWT và Bcrypt cho bảo mật, Docker cho triển khai hệ thống, tích hợp cổng thanh toán ZaloPay và chức năng gửi email tự động.</a:t>
            </a:r>
          </a:p>
          <a:p>
            <a:r>
              <a:rPr lang="vi-VN" dirty="0"/>
              <a:t>Các công nghệ này giúp hệ thống đảm bảo tính ổn định, bảo mật và khả năng mở rộng trong tương lai.</a:t>
            </a:r>
          </a:p>
        </p:txBody>
      </p:sp>
    </p:spTree>
    <p:extLst>
      <p:ext uri="{BB962C8B-B14F-4D97-AF65-F5344CB8AC3E}">
        <p14:creationId xmlns:p14="http://schemas.microsoft.com/office/powerpoint/2010/main" val="123422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Sơ đồ này mô tả kiến trúc tổng thể của hệ thống website thương mại điện tử được triển khai bằng Docker theo mô hình Client – Server.</a:t>
            </a:r>
          </a:p>
          <a:p>
            <a:r>
              <a:rPr lang="vi-VN" dirty="0"/>
              <a:t>Phía client là trình duyệt web của người dùng, truy cập vào website React được serve bởi NGINX trong Client Container. React được build thành SPA và phục vụ dưới dạng static file.</a:t>
            </a:r>
          </a:p>
          <a:p>
            <a:r>
              <a:rPr lang="vi-VN" dirty="0"/>
              <a:t>Khi người dùng thực hiện các thao tác như xem sản phẩm, thêm vào giỏ hàng hoặc đặt hàng, frontend sẽ gửi các request RESTful API dạng JSON thông qua HTTPS đến backend.</a:t>
            </a:r>
          </a:p>
          <a:p>
            <a:r>
              <a:rPr lang="vi-VN" dirty="0"/>
              <a:t>Backend được xây dựng bằng Node.js với Express, chạy trong Server Container. Express Server tiếp nhận request, đi qua các middleware để xác thực và xử lý trung gian, sau đó được điều hướng đến các route, controller và service để xử lý nghiệp vụ.</a:t>
            </a:r>
          </a:p>
          <a:p>
            <a:r>
              <a:rPr lang="vi-VN" dirty="0"/>
              <a:t>Backend sử dụng Sequelize ORM để kết nối và thao tác với cơ sở dữ liệu MySQL đang chạy trong DB Container. Dữ liệu được lưu trữ thông qua volume để đảm bảo an toàn và không bị mất khi hệ thống khởi động lại.</a:t>
            </a:r>
          </a:p>
          <a:p>
            <a:r>
              <a:rPr lang="vi-VN" dirty="0"/>
              <a:t>Toàn bộ hệ thống được quản lý bằng docker-compose, giúp việc triển khai, vận hành và mở rộng hệ thống trở nên đơn giản, nhất quán và hiệu quả.</a:t>
            </a:r>
          </a:p>
          <a:p>
            <a:endParaRPr lang="vi-VN" dirty="0"/>
          </a:p>
        </p:txBody>
      </p:sp>
    </p:spTree>
    <p:extLst>
      <p:ext uri="{BB962C8B-B14F-4D97-AF65-F5344CB8AC3E}">
        <p14:creationId xmlns:p14="http://schemas.microsoft.com/office/powerpoint/2010/main" val="18822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Đối với người dùng, </a:t>
            </a:r>
          </a:p>
          <a:p>
            <a:pPr marL="0" indent="0">
              <a:buFontTx/>
              <a:buNone/>
            </a:pPr>
            <a:r>
              <a:rPr lang="vi-VN" dirty="0"/>
              <a:t>	+ hệ thống cung cấp đầy đủ các chức năng cơ bản của một website thương mại điện tử.</a:t>
            </a:r>
            <a:br>
              <a:rPr lang="vi-VN" dirty="0"/>
            </a:br>
            <a:r>
              <a:rPr lang="vi-VN" dirty="0"/>
              <a:t>	+ Người dùng có thể đăng ký, đăng nhập và quản lý thông tin cá nhân như mật khẩu, địa chỉ giao hàng và mã giảm giá.</a:t>
            </a:r>
            <a:br>
              <a:rPr lang="vi-VN" dirty="0"/>
            </a:br>
            <a:r>
              <a:rPr lang="vi-VN" dirty="0"/>
              <a:t>	+ Ngoài ra, hệ thống cho phép người dùng xem, tìm kiếm, lọc sản phẩm, quản lý giỏ hàng và thực hiện đặt hàng.</a:t>
            </a:r>
            <a:br>
              <a:rPr lang="vi-VN" dirty="0"/>
            </a:br>
            <a:r>
              <a:rPr lang="vi-VN" dirty="0"/>
              <a:t>	+ Về thanh toán, hệ thống hỗ trợ cả hình thức thanh toán khi nhận hàng và thanh toán trực tuyến thông qua ZaloPay.</a:t>
            </a:r>
            <a:br>
              <a:rPr lang="vi-VN" dirty="0"/>
            </a:br>
            <a:r>
              <a:rPr lang="vi-VN" dirty="0"/>
              <a:t>	+ Sau khi mua hàng, người dùng có thể theo dõi lịch sử đơn hàng cũng như đánh giá và bình luận sản phẩm.</a:t>
            </a:r>
          </a:p>
          <a:p>
            <a:r>
              <a:rPr lang="vi-VN" dirty="0"/>
              <a:t>- Đối với quản trị viên, hệ thống cung cấp các chức năng quản lý toàn diện.</a:t>
            </a:r>
            <a:br>
              <a:rPr lang="vi-VN" dirty="0"/>
            </a:br>
            <a:r>
              <a:rPr lang="vi-VN" dirty="0"/>
              <a:t>	+ Quản trị viên có thể quản lý sản phẩm, danh mục, thương hiệu và các chương trình giảm giá.</a:t>
            </a:r>
            <a:br>
              <a:rPr lang="vi-VN" dirty="0"/>
            </a:br>
            <a:r>
              <a:rPr lang="vi-VN" dirty="0"/>
              <a:t>	+ Bên cạnh đó, hệ thống hỗ trợ theo dõi và xử lý đơn hàng, quản lý người dùng, phân quyền tài khoản và kiểm soát nội dung bình luận.</a:t>
            </a:r>
            <a:br>
              <a:rPr lang="vi-VN" dirty="0"/>
            </a:br>
            <a:r>
              <a:rPr lang="vi-VN" dirty="0"/>
              <a:t>	+ Ngoài ra, chức năng báo cáo và thống kê giúp quản trị viên theo dõi tình hình hoạt động và doanh thu của hệ thống.</a:t>
            </a:r>
          </a:p>
        </p:txBody>
      </p:sp>
    </p:spTree>
    <p:extLst>
      <p:ext uri="{BB962C8B-B14F-4D97-AF65-F5344CB8AC3E}">
        <p14:creationId xmlns:p14="http://schemas.microsoft.com/office/powerpoint/2010/main" val="219517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Bên cạnh các yêu cầu chức năng, hệ thống còn đáp ứng các yêu cầu phi chức năng.</a:t>
            </a:r>
            <a:br>
              <a:rPr lang="vi-VN" dirty="0"/>
            </a:br>
            <a:r>
              <a:rPr lang="vi-VN" dirty="0"/>
              <a:t>Về bảo mật, hệ thống sử dụng JWT cho xác thực, bcrypt để mã hóa mật khẩu và lưu token trong HttpOnly cookie nhằm hạn chế tấn công XSS.</a:t>
            </a:r>
            <a:br>
              <a:rPr lang="vi-VN" dirty="0"/>
            </a:br>
            <a:r>
              <a:rPr lang="vi-VN" dirty="0"/>
              <a:t>Hệ thống đảm bảo hiệu năng và khả năng mở rộng nhờ Node.js bất đồng bộ và kiến trúc Client – Server.</a:t>
            </a:r>
            <a:br>
              <a:rPr lang="vi-VN" dirty="0"/>
            </a:br>
            <a:r>
              <a:rPr lang="vi-VN" dirty="0"/>
              <a:t>Dữ liệu được quản lý bằng MySQL giúp hệ thống hoạt động ổn định và đáng tin cậy.</a:t>
            </a:r>
            <a:br>
              <a:rPr lang="vi-VN" dirty="0"/>
            </a:br>
            <a:r>
              <a:rPr lang="vi-VN" dirty="0"/>
              <a:t>Việc triển khai bằng Docker giúp quá trình cài đặt, vận hành và bảo trì trở nên thuận tiện hơn, đồng thời hệ thống hoạt động tốt trên nhiều thiết bị và trình duyệt khác nhau.</a:t>
            </a:r>
          </a:p>
        </p:txBody>
      </p:sp>
    </p:spTree>
    <p:extLst>
      <p:ext uri="{BB962C8B-B14F-4D97-AF65-F5344CB8AC3E}">
        <p14:creationId xmlns:p14="http://schemas.microsoft.com/office/powerpoint/2010/main" val="320492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0941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9028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97898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9A1EA4-8420-40A0-9F3F-80949670D2F1}"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7504350" y="0"/>
            <a:ext cx="3155950" cy="1371600"/>
          </a:xfrm>
        </p:spPr>
        <p:txBody>
          <a:bodyPr/>
          <a:lstStyle>
            <a:lvl1pPr>
              <a:defRPr sz="10000">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6919F-F4C9-4BCA-A911-505DC0B1B301}"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5E77C9-0AD4-41DC-AF24-9A8222EF2AD0}"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62132D6-E790-DB6D-5503-4620FC0FB7D8}"/>
              </a:ext>
            </a:extLst>
          </p:cNvPr>
          <p:cNvSpPr>
            <a:spLocks noGrp="1"/>
          </p:cNvSpPr>
          <p:nvPr>
            <p:ph type="title"/>
          </p:nvPr>
        </p:nvSpPr>
        <p:spPr/>
        <p:txBody>
          <a:bodyPr/>
          <a:lstStyle/>
          <a:p>
            <a:r>
              <a:rPr lang="en-US"/>
              <a:t>Click to edit Master title style</a:t>
            </a:r>
            <a:endParaRPr lang="vi-VN"/>
          </a:p>
        </p:txBody>
      </p:sp>
      <p:sp>
        <p:nvSpPr>
          <p:cNvPr id="8" name="Date Placeholder 7">
            <a:extLst>
              <a:ext uri="{FF2B5EF4-FFF2-40B4-BE49-F238E27FC236}">
                <a16:creationId xmlns:a16="http://schemas.microsoft.com/office/drawing/2014/main" id="{85BDF1A8-0AF0-1FC7-509C-92A342B33DB9}"/>
              </a:ext>
            </a:extLst>
          </p:cNvPr>
          <p:cNvSpPr>
            <a:spLocks noGrp="1"/>
          </p:cNvSpPr>
          <p:nvPr>
            <p:ph type="dt" sz="half" idx="10"/>
          </p:nvPr>
        </p:nvSpPr>
        <p:spPr/>
        <p:txBody>
          <a:bodyPr/>
          <a:lstStyle/>
          <a:p>
            <a:fld id="{2878EA6A-905D-470A-AEDC-2E79E66ADEF2}" type="datetime1">
              <a:rPr lang="en-US" smtClean="0"/>
              <a:t>1/12/2026</a:t>
            </a:fld>
            <a:endParaRPr lang="en-US"/>
          </a:p>
        </p:txBody>
      </p:sp>
      <p:sp>
        <p:nvSpPr>
          <p:cNvPr id="9" name="Footer Placeholder 8">
            <a:extLst>
              <a:ext uri="{FF2B5EF4-FFF2-40B4-BE49-F238E27FC236}">
                <a16:creationId xmlns:a16="http://schemas.microsoft.com/office/drawing/2014/main" id="{5F323CFC-30DC-4540-8B89-AA72F2081D3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6D842D1-36EF-EF37-3E03-8B5768C5F94C}"/>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2A84C-CBBD-451E-8E79-8C8DA37298BB}" type="datetime1">
              <a:rPr lang="en-US" smtClean="0"/>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0727E-BDCE-4CBC-B64C-40B1046C3BA6}"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C5C36D-3B73-469E-896F-C113E667426D}" type="datetime1">
              <a:rPr lang="en-US" smtClean="0"/>
              <a:t>1/12/2026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A04EDD-FD8A-4D63-BD95-1058923C47EC}" type="datetime1">
              <a:rPr lang="en-US" smtClean="0"/>
              <a:t>1/12/2026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598CA-1320-46D9-8E5A-5A76113D32F0}" type="datetime1">
              <a:rPr lang="en-US" smtClean="0"/>
              <a:t>1/12/2026</a:t>
            </a:fld>
            <a:endParaRPr lang="en-US"/>
          </a:p>
        </p:txBody>
      </p:sp>
      <p:sp>
        <p:nvSpPr>
          <p:cNvPr id="3" name="Footer Placeholder 2"/>
          <p:cNvSpPr>
            <a:spLocks noGrp="1"/>
          </p:cNvSpPr>
          <p:nvPr>
            <p:ph type="ftr" sz="quarter" idx="11"/>
          </p:nvPr>
        </p:nvSpPr>
        <p:spPr/>
        <p:txBody>
          <a:bodyPr/>
          <a:lstStyle/>
          <a:p>
            <a:endParaRPr lang="en-US" dirty="0"/>
          </a:p>
        </p:txBody>
      </p:sp>
      <p:sp>
        <p:nvSpPr>
          <p:cNvPr id="8" name="Text Placeholder 7">
            <a:extLst>
              <a:ext uri="{FF2B5EF4-FFF2-40B4-BE49-F238E27FC236}">
                <a16:creationId xmlns:a16="http://schemas.microsoft.com/office/drawing/2014/main" id="{4EB7238B-EAC4-F758-50D5-484EC932F7D1}"/>
              </a:ext>
            </a:extLst>
          </p:cNvPr>
          <p:cNvSpPr>
            <a:spLocks noGrp="1"/>
          </p:cNvSpPr>
          <p:nvPr>
            <p:ph type="body" sz="quarter" idx="12" hasCustomPrompt="1"/>
          </p:nvPr>
        </p:nvSpPr>
        <p:spPr>
          <a:xfrm>
            <a:off x="49062033" y="0"/>
            <a:ext cx="2057400" cy="914400"/>
          </a:xfrm>
        </p:spPr>
        <p:txBody>
          <a:bodyPr>
            <a:normAutofit/>
          </a:bodyPr>
          <a:lstStyle>
            <a:lvl1pPr marL="0" indent="0">
              <a:buNone/>
              <a:defRPr sz="5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vi-VN" dirty="0"/>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5F5B95-82D7-46EC-9C07-4ED91EAB085E}"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B3052A-E7F3-4F9A-91D6-527066C1C930}" type="datetime1">
              <a:rPr lang="en-US" smtClean="0"/>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A5CE2-A3E3-43A2-B54A-6A538A7CFFBD}" type="datetime1">
              <a:rPr lang="en-US" smtClean="0"/>
              <a:t>1/12/2026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7504350" y="0"/>
            <a:ext cx="3155950" cy="1143000"/>
          </a:xfrm>
          <a:prstGeom prst="rect">
            <a:avLst/>
          </a:prstGeom>
        </p:spPr>
        <p:txBody>
          <a:bodyPr vert="horz" lIns="91440" tIns="45720" rIns="91440" bIns="45720" rtlCol="0" anchor="ctr"/>
          <a:lstStyle>
            <a:lvl1pPr algn="r">
              <a:defRPr sz="5000" b="1">
                <a:solidFill>
                  <a:schemeClr val="accent2"/>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2.sv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Freeform 2"/>
          <p:cNvSpPr/>
          <p:nvPr/>
        </p:nvSpPr>
        <p:spPr>
          <a:xfrm>
            <a:off x="44373" y="49073"/>
            <a:ext cx="51031924" cy="28705459"/>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912690"/>
            <a:endParaRPr lang="en-US" sz="1797">
              <a:solidFill>
                <a:prstClr val="black"/>
              </a:solidFill>
              <a:latin typeface="Calibri"/>
            </a:endParaRPr>
          </a:p>
        </p:txBody>
      </p:sp>
      <p:grpSp>
        <p:nvGrpSpPr>
          <p:cNvPr id="3" name="Group 3"/>
          <p:cNvGrpSpPr/>
          <p:nvPr/>
        </p:nvGrpSpPr>
        <p:grpSpPr>
          <a:xfrm>
            <a:off x="2857967" y="76002"/>
            <a:ext cx="6119624" cy="4271137"/>
            <a:chOff x="0" y="0"/>
            <a:chExt cx="1831170" cy="1278049"/>
          </a:xfrm>
        </p:grpSpPr>
        <p:sp>
          <p:nvSpPr>
            <p:cNvPr id="4" name="Freeform 4"/>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pPr defTabSz="912690"/>
              <a:endParaRPr lang="en-US" sz="1797">
                <a:solidFill>
                  <a:prstClr val="black"/>
                </a:solidFill>
                <a:latin typeface="Calibri"/>
              </a:endParaRPr>
            </a:p>
          </p:txBody>
        </p:sp>
        <p:sp>
          <p:nvSpPr>
            <p:cNvPr id="5" name="TextBox 5"/>
            <p:cNvSpPr txBox="1"/>
            <p:nvPr/>
          </p:nvSpPr>
          <p:spPr>
            <a:xfrm>
              <a:off x="0" y="-19050"/>
              <a:ext cx="1831170" cy="1297099"/>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sp>
        <p:nvSpPr>
          <p:cNvPr id="8" name="TextBox 8"/>
          <p:cNvSpPr txBox="1"/>
          <p:nvPr/>
        </p:nvSpPr>
        <p:spPr>
          <a:xfrm>
            <a:off x="871268" y="8099792"/>
            <a:ext cx="49507738" cy="5309146"/>
          </a:xfrm>
          <a:prstGeom prst="rect">
            <a:avLst/>
          </a:prstGeom>
        </p:spPr>
        <p:txBody>
          <a:bodyPr wrap="square" lIns="0" tIns="0" rIns="0" bIns="0" rtlCol="0" anchor="t">
            <a:spAutoFit/>
          </a:bodyPr>
          <a:lstStyle/>
          <a:p>
            <a:pPr algn="ctr" defTabSz="912690">
              <a:lnSpc>
                <a:spcPct val="150000"/>
              </a:lnSpc>
            </a:pPr>
            <a:r>
              <a:rPr lang="vi-VN" sz="11800" b="1" dirty="0">
                <a:solidFill>
                  <a:srgbClr val="F5EF4F"/>
                </a:solidFill>
                <a:latin typeface="UTM Futura Extra Ultra-Bold"/>
                <a:ea typeface="UTM Futura Extra Ultra-Bold"/>
                <a:cs typeface="UTM Futura Extra Ultra-Bold"/>
                <a:sym typeface="UTM Futura Extra Ultra-Bold"/>
              </a:rPr>
              <a:t>BÁO CÁO ĐỒ ÁN CHUYÊN NGÀNH</a:t>
            </a:r>
            <a:br>
              <a:rPr lang="vi-VN" sz="11800" b="1" dirty="0">
                <a:solidFill>
                  <a:srgbClr val="F5EF4F"/>
                </a:solidFill>
                <a:latin typeface="UTM Futura Extra Ultra-Bold"/>
                <a:ea typeface="UTM Futura Extra Ultra-Bold"/>
                <a:cs typeface="UTM Futura Extra Ultra-Bold"/>
                <a:sym typeface="UTM Futura Extra Ultra-Bold"/>
              </a:rPr>
            </a:br>
            <a:r>
              <a:rPr lang="vi-VN" sz="11800" b="1" dirty="0">
                <a:solidFill>
                  <a:srgbClr val="F5EF4F"/>
                </a:solidFill>
                <a:latin typeface="UTM Futura Extra Ultra-Bold"/>
                <a:ea typeface="UTM Futura Extra Ultra-Bold"/>
                <a:cs typeface="UTM Futura Extra Ultra-Bold"/>
                <a:sym typeface="UTM Futura Extra Ultra-Bold"/>
              </a:rPr>
              <a:t>XÂY DỰNG HỆ THỐNG KINH DOANH NƯỚC HOA TRỰC TUYẾN</a:t>
            </a:r>
            <a:endParaRPr lang="en-US" sz="11800" b="1" dirty="0">
              <a:solidFill>
                <a:srgbClr val="F5EF4F"/>
              </a:solidFill>
              <a:latin typeface="UTM Futura Extra Ultra-Bold"/>
              <a:ea typeface="UTM Futura Extra Ultra-Bold"/>
              <a:cs typeface="UTM Futura Extra Ultra-Bold"/>
              <a:sym typeface="UTM Futura Extra Ultra-Bold"/>
            </a:endParaRPr>
          </a:p>
        </p:txBody>
      </p:sp>
      <p:sp>
        <p:nvSpPr>
          <p:cNvPr id="9" name="TextBox 9"/>
          <p:cNvSpPr txBox="1"/>
          <p:nvPr/>
        </p:nvSpPr>
        <p:spPr>
          <a:xfrm>
            <a:off x="13708450" y="1348009"/>
            <a:ext cx="26276885" cy="1948675"/>
          </a:xfrm>
          <a:prstGeom prst="rect">
            <a:avLst/>
          </a:prstGeom>
        </p:spPr>
        <p:txBody>
          <a:bodyPr wrap="square" lIns="0" tIns="0" rIns="0" bIns="0" rtlCol="0" anchor="t">
            <a:spAutoFit/>
          </a:bodyPr>
          <a:lstStyle/>
          <a:p>
            <a:pPr algn="ctr" defTabSz="912690">
              <a:lnSpc>
                <a:spcPts val="15124"/>
              </a:lnSpc>
            </a:pPr>
            <a:r>
              <a:rPr lang="en-US" sz="13976" dirty="0">
                <a:solidFill>
                  <a:srgbClr val="FFFFFF"/>
                </a:solidFill>
                <a:latin typeface="Aptos" panose="020B0004020202020204" pitchFamily="34" charset="0"/>
                <a:ea typeface="UTM Futura Extra Ultra-Bold"/>
                <a:cs typeface="UTM Futura Extra Ultra-Bold"/>
                <a:sym typeface="UTM Futura Extra Ultra-Bold"/>
              </a:rPr>
              <a:t>TRƯỜNG ĐẠI HỌC TRÀ VINH</a:t>
            </a:r>
          </a:p>
        </p:txBody>
      </p:sp>
      <p:sp>
        <p:nvSpPr>
          <p:cNvPr id="13" name="TextBox 13"/>
          <p:cNvSpPr txBox="1"/>
          <p:nvPr/>
        </p:nvSpPr>
        <p:spPr>
          <a:xfrm>
            <a:off x="14452865" y="24659374"/>
            <a:ext cx="23562593" cy="1115049"/>
          </a:xfrm>
          <a:prstGeom prst="rect">
            <a:avLst/>
          </a:prstGeom>
        </p:spPr>
        <p:txBody>
          <a:bodyPr wrap="square" lIns="0" tIns="0" rIns="0" bIns="0" rtlCol="0" anchor="t">
            <a:spAutoFit/>
          </a:bodyPr>
          <a:lstStyle/>
          <a:p>
            <a:pPr algn="ctr" defTabSz="912690">
              <a:lnSpc>
                <a:spcPts val="8369"/>
              </a:lnSpc>
            </a:pPr>
            <a:r>
              <a:rPr lang="en-US" sz="9582" b="1" i="1" dirty="0" err="1">
                <a:solidFill>
                  <a:srgbClr val="FFFFFF"/>
                </a:solidFill>
                <a:latin typeface="Roboto Bold Italics"/>
                <a:ea typeface="Roboto Bold Italics"/>
                <a:cs typeface="Roboto Bold Italics"/>
                <a:sym typeface="Roboto Bold Italics"/>
              </a:rPr>
              <a:t>Vĩnh</a:t>
            </a:r>
            <a:r>
              <a:rPr lang="en-US" sz="9582" b="1" i="1" dirty="0">
                <a:solidFill>
                  <a:srgbClr val="FFFFFF"/>
                </a:solidFill>
                <a:latin typeface="Roboto Bold Italics"/>
                <a:ea typeface="Roboto Bold Italics"/>
                <a:cs typeface="Roboto Bold Italics"/>
                <a:sym typeface="Roboto Bold Italics"/>
              </a:rPr>
              <a:t> Long, </a:t>
            </a:r>
            <a:r>
              <a:rPr lang="en-US" sz="9582" b="1" i="1" dirty="0" err="1">
                <a:solidFill>
                  <a:srgbClr val="FFFFFF"/>
                </a:solidFill>
                <a:latin typeface="Roboto Bold Italics"/>
                <a:ea typeface="Roboto Bold Italics"/>
                <a:cs typeface="Roboto Bold Italics"/>
                <a:sym typeface="Roboto Bold Italics"/>
              </a:rPr>
              <a:t>ngày</a:t>
            </a:r>
            <a:r>
              <a:rPr lang="en-US" sz="9582" b="1" i="1" dirty="0">
                <a:solidFill>
                  <a:srgbClr val="FFFFFF"/>
                </a:solidFill>
                <a:latin typeface="Roboto Bold Italics"/>
                <a:ea typeface="Roboto Bold Italics"/>
                <a:cs typeface="Roboto Bold Italics"/>
                <a:sym typeface="Roboto Bold Italics"/>
              </a:rPr>
              <a:t> 13  </a:t>
            </a:r>
            <a:r>
              <a:rPr lang="en-US" sz="9582" b="1" i="1" dirty="0" err="1">
                <a:solidFill>
                  <a:srgbClr val="FFFFFF"/>
                </a:solidFill>
                <a:latin typeface="Roboto Bold Italics"/>
                <a:ea typeface="Roboto Bold Italics"/>
                <a:cs typeface="Roboto Bold Italics"/>
                <a:sym typeface="Roboto Bold Italics"/>
              </a:rPr>
              <a:t>tháng</a:t>
            </a:r>
            <a:r>
              <a:rPr lang="en-US" sz="9582" b="1" i="1" dirty="0">
                <a:solidFill>
                  <a:srgbClr val="FFFFFF"/>
                </a:solidFill>
                <a:latin typeface="Roboto Bold Italics"/>
                <a:ea typeface="Roboto Bold Italics"/>
                <a:cs typeface="Roboto Bold Italics"/>
                <a:sym typeface="Roboto Bold Italics"/>
              </a:rPr>
              <a:t> 01  </a:t>
            </a:r>
            <a:r>
              <a:rPr lang="en-US" sz="9582" b="1" i="1" dirty="0" err="1">
                <a:solidFill>
                  <a:srgbClr val="FFFFFF"/>
                </a:solidFill>
                <a:latin typeface="Roboto Bold Italics"/>
                <a:ea typeface="Roboto Bold Italics"/>
                <a:cs typeface="Roboto Bold Italics"/>
                <a:sym typeface="Roboto Bold Italics"/>
              </a:rPr>
              <a:t>năm</a:t>
            </a:r>
            <a:r>
              <a:rPr lang="en-US" sz="9582" b="1" i="1" dirty="0">
                <a:solidFill>
                  <a:srgbClr val="FFFFFF"/>
                </a:solidFill>
                <a:latin typeface="Roboto Bold Italics"/>
                <a:ea typeface="Roboto Bold Italics"/>
                <a:cs typeface="Roboto Bold Italics"/>
                <a:sym typeface="Roboto Bold Italics"/>
              </a:rPr>
              <a:t> 2025</a:t>
            </a:r>
          </a:p>
        </p:txBody>
      </p:sp>
      <p:grpSp>
        <p:nvGrpSpPr>
          <p:cNvPr id="17" name="Group 17"/>
          <p:cNvGrpSpPr/>
          <p:nvPr/>
        </p:nvGrpSpPr>
        <p:grpSpPr>
          <a:xfrm>
            <a:off x="789034" y="26065293"/>
            <a:ext cx="49539432" cy="1815687"/>
            <a:chOff x="0" y="59484"/>
            <a:chExt cx="66167450" cy="2425126"/>
          </a:xfrm>
        </p:grpSpPr>
        <p:grpSp>
          <p:nvGrpSpPr>
            <p:cNvPr id="18" name="Group 18"/>
            <p:cNvGrpSpPr/>
            <p:nvPr/>
          </p:nvGrpSpPr>
          <p:grpSpPr>
            <a:xfrm>
              <a:off x="0" y="473279"/>
              <a:ext cx="41678509" cy="1365448"/>
              <a:chOff x="0" y="0"/>
              <a:chExt cx="9337330" cy="305904"/>
            </a:xfrm>
          </p:grpSpPr>
          <p:sp>
            <p:nvSpPr>
              <p:cNvPr id="19" name="Freeform 19"/>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pPr defTabSz="912690"/>
                <a:endParaRPr lang="en-US" sz="1797">
                  <a:solidFill>
                    <a:prstClr val="black"/>
                  </a:solidFill>
                  <a:latin typeface="Calibri"/>
                </a:endParaRPr>
              </a:p>
            </p:txBody>
          </p:sp>
          <p:sp>
            <p:nvSpPr>
              <p:cNvPr id="20" name="TextBox 20"/>
              <p:cNvSpPr txBox="1"/>
              <p:nvPr/>
            </p:nvSpPr>
            <p:spPr>
              <a:xfrm>
                <a:off x="0" y="-19050"/>
                <a:ext cx="9337330" cy="324954"/>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1" name="Group 21"/>
            <p:cNvGrpSpPr/>
            <p:nvPr/>
          </p:nvGrpSpPr>
          <p:grpSpPr>
            <a:xfrm>
              <a:off x="44853419" y="473279"/>
              <a:ext cx="6515638" cy="1383506"/>
              <a:chOff x="0" y="0"/>
              <a:chExt cx="1459713" cy="309950"/>
            </a:xfrm>
          </p:grpSpPr>
          <p:sp>
            <p:nvSpPr>
              <p:cNvPr id="22" name="Freeform 22"/>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3" name="TextBox 23"/>
              <p:cNvSpPr txBox="1"/>
              <p:nvPr/>
            </p:nvSpPr>
            <p:spPr>
              <a:xfrm>
                <a:off x="0" y="-19050"/>
                <a:ext cx="1459713"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4" name="Group 24"/>
            <p:cNvGrpSpPr/>
            <p:nvPr/>
          </p:nvGrpSpPr>
          <p:grpSpPr>
            <a:xfrm>
              <a:off x="41678508" y="444940"/>
              <a:ext cx="3036394" cy="1411845"/>
              <a:chOff x="-817561" y="-19050"/>
              <a:chExt cx="2041126" cy="949070"/>
            </a:xfrm>
          </p:grpSpPr>
          <p:sp>
            <p:nvSpPr>
              <p:cNvPr id="25" name="Freeform 25"/>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pPr defTabSz="912690"/>
                <a:endParaRPr lang="en-US" sz="1797">
                  <a:solidFill>
                    <a:prstClr val="black"/>
                  </a:solidFill>
                  <a:latin typeface="Calibri"/>
                </a:endParaRPr>
              </a:p>
            </p:txBody>
          </p:sp>
          <p:sp>
            <p:nvSpPr>
              <p:cNvPr id="26" name="TextBox 26"/>
              <p:cNvSpPr txBox="1"/>
              <p:nvPr/>
            </p:nvSpPr>
            <p:spPr>
              <a:xfrm>
                <a:off x="101600" y="-19050"/>
                <a:ext cx="1020365" cy="94907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7" name="Group 27"/>
            <p:cNvGrpSpPr/>
            <p:nvPr/>
          </p:nvGrpSpPr>
          <p:grpSpPr>
            <a:xfrm>
              <a:off x="58285011" y="501308"/>
              <a:ext cx="7882439" cy="1383506"/>
              <a:chOff x="0" y="0"/>
              <a:chExt cx="1765921" cy="309950"/>
            </a:xfrm>
          </p:grpSpPr>
          <p:sp>
            <p:nvSpPr>
              <p:cNvPr id="28" name="Freeform 28"/>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9" name="TextBox 29"/>
              <p:cNvSpPr txBox="1"/>
              <p:nvPr/>
            </p:nvSpPr>
            <p:spPr>
              <a:xfrm>
                <a:off x="0" y="-19050"/>
                <a:ext cx="1765921"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30" name="Group 30"/>
            <p:cNvGrpSpPr/>
            <p:nvPr/>
          </p:nvGrpSpPr>
          <p:grpSpPr>
            <a:xfrm>
              <a:off x="40688586" y="455222"/>
              <a:ext cx="2553652" cy="1383506"/>
              <a:chOff x="0" y="0"/>
              <a:chExt cx="452177" cy="244978"/>
            </a:xfrm>
          </p:grpSpPr>
          <p:sp>
            <p:nvSpPr>
              <p:cNvPr id="31" name="Freeform 31"/>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2" name="TextBox 32"/>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grpSp>
          <p:nvGrpSpPr>
            <p:cNvPr id="33" name="Group 33"/>
            <p:cNvGrpSpPr/>
            <p:nvPr/>
          </p:nvGrpSpPr>
          <p:grpSpPr>
            <a:xfrm>
              <a:off x="40401683" y="455222"/>
              <a:ext cx="2553652" cy="1383506"/>
              <a:chOff x="0" y="0"/>
              <a:chExt cx="452177" cy="244978"/>
            </a:xfrm>
          </p:grpSpPr>
          <p:sp>
            <p:nvSpPr>
              <p:cNvPr id="34" name="Freeform 34"/>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pPr defTabSz="912690"/>
                <a:endParaRPr lang="en-US" sz="1797">
                  <a:solidFill>
                    <a:prstClr val="black"/>
                  </a:solidFill>
                  <a:latin typeface="Calibri"/>
                </a:endParaRPr>
              </a:p>
            </p:txBody>
          </p:sp>
          <p:sp>
            <p:nvSpPr>
              <p:cNvPr id="35" name="TextBox 35"/>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36" name="TextBox 36"/>
            <p:cNvSpPr txBox="1"/>
            <p:nvPr/>
          </p:nvSpPr>
          <p:spPr>
            <a:xfrm>
              <a:off x="51535553" y="66674"/>
              <a:ext cx="4340150" cy="2417936"/>
            </a:xfrm>
            <a:prstGeom prst="rect">
              <a:avLst/>
            </a:prstGeom>
          </p:spPr>
          <p:txBody>
            <a:bodyPr lIns="0" tIns="0" rIns="0" bIns="0" rtlCol="0" anchor="t">
              <a:spAutoFit/>
            </a:bodyPr>
            <a:lstStyle/>
            <a:p>
              <a:pPr algn="r" defTabSz="912690">
                <a:lnSpc>
                  <a:spcPts val="3469"/>
                </a:lnSpc>
              </a:pPr>
              <a:r>
                <a:rPr lang="en-US" sz="3469" b="1">
                  <a:solidFill>
                    <a:srgbClr val="F5EF4F"/>
                  </a:solidFill>
                  <a:latin typeface="DM Sans Bold"/>
                  <a:ea typeface="DM Sans Bold"/>
                  <a:cs typeface="DM Sans Bold"/>
                  <a:sym typeface="DM Sans Bold"/>
                </a:rPr>
                <a:t>Devotion</a:t>
              </a:r>
            </a:p>
            <a:p>
              <a:pPr algn="r" defTabSz="912690">
                <a:lnSpc>
                  <a:spcPts val="3469"/>
                </a:lnSpc>
              </a:pPr>
              <a:r>
                <a:rPr lang="en-US" sz="3469" b="1">
                  <a:solidFill>
                    <a:srgbClr val="F5EF4F"/>
                  </a:solidFill>
                  <a:latin typeface="DM Sans Bold"/>
                  <a:ea typeface="DM Sans Bold"/>
                  <a:cs typeface="DM Sans Bold"/>
                  <a:sym typeface="DM Sans Bold"/>
                </a:rPr>
                <a:t>Transparency</a:t>
              </a:r>
            </a:p>
            <a:p>
              <a:pPr algn="r" defTabSz="912690">
                <a:lnSpc>
                  <a:spcPts val="3469"/>
                </a:lnSpc>
              </a:pPr>
              <a:r>
                <a:rPr lang="en-US" sz="3469" b="1">
                  <a:solidFill>
                    <a:srgbClr val="F5EF4F"/>
                  </a:solidFill>
                  <a:latin typeface="DM Sans Bold"/>
                  <a:ea typeface="DM Sans Bold"/>
                  <a:cs typeface="DM Sans Bold"/>
                  <a:sym typeface="DM Sans Bold"/>
                </a:rPr>
                <a:t>Friendliness</a:t>
              </a:r>
            </a:p>
            <a:p>
              <a:pPr algn="r" defTabSz="912690">
                <a:lnSpc>
                  <a:spcPts val="3469"/>
                </a:lnSpc>
              </a:pPr>
              <a:r>
                <a:rPr lang="en-US" sz="3469" b="1">
                  <a:solidFill>
                    <a:srgbClr val="F5EF4F"/>
                  </a:solidFill>
                  <a:latin typeface="DM Sans Bold"/>
                  <a:ea typeface="DM Sans Bold"/>
                  <a:cs typeface="DM Sans Bold"/>
                  <a:sym typeface="DM Sans Bold"/>
                </a:rPr>
                <a:t>Innovation</a:t>
              </a:r>
            </a:p>
          </p:txBody>
        </p:sp>
        <p:grpSp>
          <p:nvGrpSpPr>
            <p:cNvPr id="37" name="Group 37"/>
            <p:cNvGrpSpPr/>
            <p:nvPr/>
          </p:nvGrpSpPr>
          <p:grpSpPr>
            <a:xfrm>
              <a:off x="43576593" y="473279"/>
              <a:ext cx="2553652" cy="1383506"/>
              <a:chOff x="0" y="0"/>
              <a:chExt cx="452177" cy="244978"/>
            </a:xfrm>
          </p:grpSpPr>
          <p:sp>
            <p:nvSpPr>
              <p:cNvPr id="38" name="Freeform 38"/>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9" name="TextBox 39"/>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40" name="Freeform 40"/>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2690"/>
              <a:endParaRPr lang="en-US" sz="1797">
                <a:solidFill>
                  <a:prstClr val="black"/>
                </a:solidFill>
                <a:latin typeface="Calibri"/>
              </a:endParaRPr>
            </a:p>
          </p:txBody>
        </p:sp>
      </p:grpSp>
      <p:sp>
        <p:nvSpPr>
          <p:cNvPr id="41" name="Freeform 9">
            <a:extLst>
              <a:ext uri="{FF2B5EF4-FFF2-40B4-BE49-F238E27FC236}">
                <a16:creationId xmlns:a16="http://schemas.microsoft.com/office/drawing/2014/main" id="{E6B97E1E-CEB3-44B1-11ED-593B22EE071F}"/>
              </a:ext>
            </a:extLst>
          </p:cNvPr>
          <p:cNvSpPr/>
          <p:nvPr/>
        </p:nvSpPr>
        <p:spPr>
          <a:xfrm>
            <a:off x="2857967" y="1287326"/>
            <a:ext cx="6119624" cy="6119624"/>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pPr defTabSz="912690"/>
            <a:endParaRPr lang="en-US" sz="1797">
              <a:solidFill>
                <a:prstClr val="black"/>
              </a:solidFill>
              <a:latin typeface="Calibri"/>
            </a:endParaRPr>
          </a:p>
        </p:txBody>
      </p:sp>
      <p:sp>
        <p:nvSpPr>
          <p:cNvPr id="42" name="TextBox 9">
            <a:extLst>
              <a:ext uri="{FF2B5EF4-FFF2-40B4-BE49-F238E27FC236}">
                <a16:creationId xmlns:a16="http://schemas.microsoft.com/office/drawing/2014/main" id="{FB71344C-0367-4359-24DE-B18C1B64CF4C}"/>
              </a:ext>
            </a:extLst>
          </p:cNvPr>
          <p:cNvSpPr txBox="1"/>
          <p:nvPr/>
        </p:nvSpPr>
        <p:spPr>
          <a:xfrm>
            <a:off x="9276146" y="3529843"/>
            <a:ext cx="35141487" cy="3872855"/>
          </a:xfrm>
          <a:prstGeom prst="rect">
            <a:avLst/>
          </a:prstGeom>
        </p:spPr>
        <p:txBody>
          <a:bodyPr wrap="square" lIns="0" tIns="0" rIns="0" bIns="0" rtlCol="0" anchor="t">
            <a:spAutoFit/>
          </a:bodyPr>
          <a:lstStyle/>
          <a:p>
            <a:pPr algn="ctr" defTabSz="912690">
              <a:lnSpc>
                <a:spcPts val="15124"/>
              </a:lnSpc>
            </a:pPr>
            <a:r>
              <a:rPr lang="en-US" sz="13976" b="1" dirty="0">
                <a:solidFill>
                  <a:srgbClr val="FFFFFF"/>
                </a:solidFill>
                <a:latin typeface="Aptos" panose="020B0004020202020204" pitchFamily="34" charset="0"/>
                <a:ea typeface="UTM Futura Extra Ultra-Bold"/>
                <a:cs typeface="UTM Futura Extra Ultra-Bold"/>
                <a:sym typeface="UTM Futura Extra Ultra-Bold"/>
              </a:rPr>
              <a:t>TRƯỜNG KỸ THUẬT VÀ CÔNG NGHỆ</a:t>
            </a:r>
          </a:p>
          <a:p>
            <a:pPr algn="ctr" defTabSz="912690">
              <a:lnSpc>
                <a:spcPts val="15124"/>
              </a:lnSpc>
            </a:pPr>
            <a:r>
              <a:rPr lang="en-US" sz="12603" b="1" dirty="0">
                <a:solidFill>
                  <a:srgbClr val="FFFFFF"/>
                </a:solidFill>
                <a:latin typeface="Aptos" panose="020B0004020202020204" pitchFamily="34" charset="0"/>
                <a:ea typeface="UTM Futura Extra Ultra-Bold"/>
                <a:cs typeface="UTM Futura Extra Ultra-Bold"/>
                <a:sym typeface="UTM Futura Extra Ultra-Bold"/>
              </a:rPr>
              <a:t>KHOA CÔNG NGHỆ THÔNG TIN</a:t>
            </a:r>
          </a:p>
        </p:txBody>
      </p:sp>
      <p:graphicFrame>
        <p:nvGraphicFramePr>
          <p:cNvPr id="12" name="Table 11">
            <a:extLst>
              <a:ext uri="{FF2B5EF4-FFF2-40B4-BE49-F238E27FC236}">
                <a16:creationId xmlns:a16="http://schemas.microsoft.com/office/drawing/2014/main" id="{DA0B4719-E429-F0FF-06D9-60F8DA363CF4}"/>
              </a:ext>
            </a:extLst>
          </p:cNvPr>
          <p:cNvGraphicFramePr>
            <a:graphicFrameLocks noGrp="1"/>
          </p:cNvGraphicFramePr>
          <p:nvPr>
            <p:extLst>
              <p:ext uri="{D42A27DB-BD31-4B8C-83A1-F6EECF244321}">
                <p14:modId xmlns:p14="http://schemas.microsoft.com/office/powerpoint/2010/main" val="3970307123"/>
              </p:ext>
            </p:extLst>
          </p:nvPr>
        </p:nvGraphicFramePr>
        <p:xfrm>
          <a:off x="2955435" y="14395149"/>
          <a:ext cx="45409380" cy="8865691"/>
        </p:xfrm>
        <a:graphic>
          <a:graphicData uri="http://schemas.openxmlformats.org/drawingml/2006/table">
            <a:tbl>
              <a:tblPr firstRow="1" bandRow="1">
                <a:tableStyleId>{5C22544A-7EE6-4342-B048-85BDC9FD1C3A}</a:tableStyleId>
              </a:tblPr>
              <a:tblGrid>
                <a:gridCol w="22704690">
                  <a:extLst>
                    <a:ext uri="{9D8B030D-6E8A-4147-A177-3AD203B41FA5}">
                      <a16:colId xmlns:a16="http://schemas.microsoft.com/office/drawing/2014/main" val="2420194244"/>
                    </a:ext>
                  </a:extLst>
                </a:gridCol>
                <a:gridCol w="22704690">
                  <a:extLst>
                    <a:ext uri="{9D8B030D-6E8A-4147-A177-3AD203B41FA5}">
                      <a16:colId xmlns:a16="http://schemas.microsoft.com/office/drawing/2014/main" val="2980999191"/>
                    </a:ext>
                  </a:extLst>
                </a:gridCol>
              </a:tblGrid>
              <a:tr h="8865691">
                <a:tc>
                  <a:txBody>
                    <a:bodyPr/>
                    <a:lstStyle/>
                    <a:p>
                      <a:pPr>
                        <a:lnSpc>
                          <a:spcPct val="150000"/>
                        </a:lnSpc>
                      </a:pPr>
                      <a:r>
                        <a:rPr lang="en-US" sz="7500" u="sng" dirty="0">
                          <a:solidFill>
                            <a:schemeClr val="bg1"/>
                          </a:solidFill>
                          <a:latin typeface="UTM Futura Extra Ultra-Bold" panose="020B0604020202020204"/>
                          <a:cs typeface="Arial" panose="020B0604020202020204" pitchFamily="34" charset="0"/>
                        </a:rPr>
                        <a:t>GIẢNG VIÊN HƯỚNG DẪN:</a:t>
                      </a:r>
                    </a:p>
                    <a:p>
                      <a:pPr algn="l">
                        <a:lnSpc>
                          <a:spcPct val="150000"/>
                        </a:lnSpc>
                      </a:pPr>
                      <a:r>
                        <a:rPr lang="en-US" sz="7500" dirty="0">
                          <a:solidFill>
                            <a:schemeClr val="bg1"/>
                          </a:solidFill>
                          <a:latin typeface="UTM Futura Extra Ultra-Bold" panose="020B0604020202020204"/>
                          <a:cs typeface="Arial" panose="020B0604020202020204" pitchFamily="34" charset="0"/>
                        </a:rPr>
                        <a:t>ThS. </a:t>
                      </a:r>
                      <a:r>
                        <a:rPr lang="en-US" sz="7500" dirty="0" err="1">
                          <a:solidFill>
                            <a:schemeClr val="bg1"/>
                          </a:solidFill>
                          <a:latin typeface="UTM Futura Extra Ultra-Bold" panose="020B0604020202020204"/>
                          <a:cs typeface="Arial" panose="020B0604020202020204" pitchFamily="34" charset="0"/>
                        </a:rPr>
                        <a:t>Phạm</a:t>
                      </a:r>
                      <a:r>
                        <a:rPr lang="en-US" sz="7500" dirty="0">
                          <a:solidFill>
                            <a:schemeClr val="bg1"/>
                          </a:solidFill>
                          <a:latin typeface="UTM Futura Extra Ultra-Bold" panose="020B0604020202020204"/>
                          <a:cs typeface="Arial" panose="020B0604020202020204" pitchFamily="34" charset="0"/>
                        </a:rPr>
                        <a:t> </a:t>
                      </a:r>
                      <a:r>
                        <a:rPr lang="en-US" sz="7500" dirty="0" err="1">
                          <a:solidFill>
                            <a:schemeClr val="bg1"/>
                          </a:solidFill>
                          <a:latin typeface="UTM Futura Extra Ultra-Bold" panose="020B0604020202020204"/>
                          <a:cs typeface="Arial" panose="020B0604020202020204" pitchFamily="34" charset="0"/>
                        </a:rPr>
                        <a:t>Thị</a:t>
                      </a:r>
                      <a:r>
                        <a:rPr lang="en-US" sz="7500" dirty="0">
                          <a:solidFill>
                            <a:schemeClr val="bg1"/>
                          </a:solidFill>
                          <a:latin typeface="UTM Futura Extra Ultra-Bold" panose="020B0604020202020204"/>
                          <a:cs typeface="Arial" panose="020B0604020202020204" pitchFamily="34" charset="0"/>
                        </a:rPr>
                        <a:t> Trúc Mai</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US" sz="7500" u="sng" dirty="0">
                          <a:solidFill>
                            <a:schemeClr val="bg1"/>
                          </a:solidFill>
                          <a:latin typeface="UTM Futura Extra Ultra-Bold" panose="020B0604020202020204"/>
                          <a:cs typeface="Arial" panose="020B0604020202020204" pitchFamily="34" charset="0"/>
                        </a:rPr>
                        <a:t>SINH VIÊN THỰC HIỆN: </a:t>
                      </a:r>
                    </a:p>
                    <a:p>
                      <a:pPr algn="l">
                        <a:lnSpc>
                          <a:spcPct val="150000"/>
                        </a:lnSpc>
                      </a:pPr>
                      <a:r>
                        <a:rPr lang="vi-VN" sz="7500" dirty="0">
                          <a:solidFill>
                            <a:schemeClr val="bg1"/>
                          </a:solidFill>
                          <a:latin typeface="UTM Futura Extra Ultra-Bold" panose="020B0604020202020204"/>
                          <a:cs typeface="Arial" panose="020B0604020202020204" pitchFamily="34" charset="0"/>
                        </a:rPr>
                        <a:t>PHẠM HỮU LUÂN</a:t>
                      </a:r>
                      <a:endParaRPr lang="en-US" sz="7500" dirty="0">
                        <a:solidFill>
                          <a:schemeClr val="bg1"/>
                        </a:solidFill>
                        <a:latin typeface="UTM Futura Extra Ultra-Bold" panose="020B0604020202020204"/>
                        <a:cs typeface="Arial" panose="020B0604020202020204" pitchFamily="34" charset="0"/>
                      </a:endParaRPr>
                    </a:p>
                    <a:p>
                      <a:pPr algn="l">
                        <a:lnSpc>
                          <a:spcPct val="150000"/>
                        </a:lnSpc>
                      </a:pPr>
                      <a:r>
                        <a:rPr lang="en-US" sz="7500" dirty="0">
                          <a:solidFill>
                            <a:schemeClr val="bg1"/>
                          </a:solidFill>
                          <a:latin typeface="UTM Futura Extra Ultra-Bold" panose="020B0604020202020204"/>
                          <a:cs typeface="Arial" panose="020B0604020202020204" pitchFamily="34" charset="0"/>
                        </a:rPr>
                        <a:t>MSSV: 110122016</a:t>
                      </a:r>
                    </a:p>
                    <a:p>
                      <a:pPr algn="l">
                        <a:lnSpc>
                          <a:spcPct val="150000"/>
                        </a:lnSpc>
                      </a:pPr>
                      <a:r>
                        <a:rPr lang="en-US" sz="7500" dirty="0">
                          <a:solidFill>
                            <a:schemeClr val="bg1"/>
                          </a:solidFill>
                          <a:latin typeface="UTM Futura Extra Ultra-Bold" panose="020B0604020202020204"/>
                          <a:cs typeface="Arial" panose="020B0604020202020204" pitchFamily="34" charset="0"/>
                        </a:rPr>
                        <a:t>LỚP: DA22TTA</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844251"/>
                  </a:ext>
                </a:extLst>
              </a:tr>
            </a:tbl>
          </a:graphicData>
        </a:graphic>
      </p:graphicFrame>
      <p:sp>
        <p:nvSpPr>
          <p:cNvPr id="15" name="Slide Number Placeholder 14">
            <a:extLst>
              <a:ext uri="{FF2B5EF4-FFF2-40B4-BE49-F238E27FC236}">
                <a16:creationId xmlns:a16="http://schemas.microsoft.com/office/drawing/2014/main" id="{577EBB18-0E07-17F5-3090-0FF06B471527}"/>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10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3.1 </a:t>
            </a:r>
            <a:r>
              <a:rPr lang="en-US" sz="12000" b="1" dirty="0" err="1">
                <a:solidFill>
                  <a:srgbClr val="FF0000"/>
                </a:solidFill>
                <a:latin typeface="Arial" panose="020B0604020202020204" pitchFamily="34" charset="0"/>
                <a:cs typeface="Arial" panose="020B0604020202020204" pitchFamily="34" charset="0"/>
              </a:rPr>
              <a:t>Mô</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tả</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hệ</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thống</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61950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50" y="7678789"/>
            <a:ext cx="6130268" cy="9325630"/>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3.1 </a:t>
            </a:r>
            <a:r>
              <a:rPr lang="en-US" sz="15000" b="1" dirty="0" err="1">
                <a:solidFill>
                  <a:srgbClr val="FFFF00"/>
                </a:solidFill>
                <a:latin typeface="Arial" panose="020B0604020202020204" pitchFamily="34" charset="0"/>
                <a:cs typeface="Arial" panose="020B0604020202020204" pitchFamily="34" charset="0"/>
              </a:rPr>
              <a:t>Mô</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tả</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hệ</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thống</a:t>
            </a:r>
            <a:endParaRPr lang="vi-VN" sz="15000" b="1" dirty="0">
              <a:solidFill>
                <a:srgbClr val="FFFF00"/>
              </a:solidFill>
            </a:endParaRPr>
          </a:p>
          <a:p>
            <a:endParaRPr lang="vi-VN" sz="15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2050" name="Picture 5">
            <a:extLst>
              <a:ext uri="{FF2B5EF4-FFF2-40B4-BE49-F238E27FC236}">
                <a16:creationId xmlns:a16="http://schemas.microsoft.com/office/drawing/2014/main" id="{32A0DA2C-B125-2C2D-FE7A-9AD115DF85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0398" y="1091120"/>
            <a:ext cx="27575952" cy="248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F81E49F2-9B06-96AA-CA11-D4FACB6757C2}"/>
              </a:ext>
            </a:extLst>
          </p:cNvPr>
          <p:cNvSpPr/>
          <p:nvPr/>
        </p:nvSpPr>
        <p:spPr>
          <a:xfrm>
            <a:off x="41560750" y="8278014"/>
            <a:ext cx="8064678"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KIẾN TRÚC TỔNG THỂ HỆ THỐNG</a:t>
            </a:r>
            <a:endParaRPr lang="vi-VN" sz="6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9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3.2 </a:t>
            </a:r>
            <a:r>
              <a:rPr lang="en-US" sz="12000" b="1" dirty="0" err="1">
                <a:solidFill>
                  <a:srgbClr val="FF0000"/>
                </a:solidFill>
                <a:latin typeface="Arial" panose="020B0604020202020204" pitchFamily="34" charset="0"/>
                <a:cs typeface="Arial" panose="020B0604020202020204" pitchFamily="34" charset="0"/>
              </a:rPr>
              <a:t>Yêu</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cầu</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chức</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năng</a:t>
            </a:r>
            <a:r>
              <a:rPr lang="en-US" sz="12000" b="1" dirty="0">
                <a:solidFill>
                  <a:srgbClr val="FF0000"/>
                </a:solidFill>
                <a:latin typeface="Arial" panose="020B0604020202020204" pitchFamily="34" charset="0"/>
                <a:cs typeface="Arial" panose="020B0604020202020204" pitchFamily="34" charset="0"/>
              </a:rPr>
              <a:t>, phi </a:t>
            </a:r>
            <a:r>
              <a:rPr lang="en-US" sz="12000" b="1" dirty="0" err="1">
                <a:solidFill>
                  <a:srgbClr val="FF0000"/>
                </a:solidFill>
                <a:latin typeface="Arial" panose="020B0604020202020204" pitchFamily="34" charset="0"/>
                <a:cs typeface="Arial" panose="020B0604020202020204" pitchFamily="34" charset="0"/>
              </a:rPr>
              <a:t>chức</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năng</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7279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19482256"/>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 YÊU CẦU CHỨC NĂNG, PHI CHỨC NĂNG</a:t>
            </a:r>
            <a:endParaRPr lang="vi-VN" sz="14000" b="1" dirty="0">
              <a:solidFill>
                <a:srgbClr val="FFFF00"/>
              </a:solidFill>
            </a:endParaRPr>
          </a:p>
          <a:p>
            <a:endParaRPr lang="vi-VN" sz="14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43713598" y="8278014"/>
            <a:ext cx="591183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USE CASE CHỨC NĂNG TỔNG THỂ</a:t>
            </a:r>
            <a:endParaRPr lang="vi-VN" sz="6000" b="1" dirty="0">
              <a:solidFill>
                <a:schemeClr val="tx1"/>
              </a:solidFill>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9FC3D576-7041-1A88-6B11-98226D9545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4051" y="1264516"/>
            <a:ext cx="32958679" cy="24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57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555093"/>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a:t>
            </a:r>
            <a:r>
              <a:rPr lang="en-US" sz="14000" b="1" dirty="0">
                <a:solidFill>
                  <a:srgbClr val="FFFF00"/>
                </a:solidFill>
              </a:rPr>
              <a:t> </a:t>
            </a:r>
            <a:r>
              <a:rPr lang="vi-VN" sz="14000" b="1" dirty="0">
                <a:solidFill>
                  <a:srgbClr val="FFFF00"/>
                </a:solidFill>
              </a:rPr>
              <a:t>YÊU CẦU CHỨC NĂNG, PHI CHỨC NĂNG</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8976060" y="4574411"/>
            <a:ext cx="39747489" cy="20610579"/>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9000" dirty="0">
                <a:solidFill>
                  <a:schemeClr val="bg1"/>
                </a:solidFill>
              </a:rPr>
              <a:t>Bảo mật: JWT xác thực, bcrypt mã hóa mật khẩu, token lưu HttpOnly cookie.</a:t>
            </a:r>
          </a:p>
          <a:p>
            <a:pPr marL="685800" indent="-685800" algn="just">
              <a:lnSpc>
                <a:spcPct val="150000"/>
              </a:lnSpc>
              <a:buFont typeface="Arial" panose="020B0604020202020204" pitchFamily="34" charset="0"/>
              <a:buChar char="•"/>
            </a:pPr>
            <a:r>
              <a:rPr lang="vi-VN" sz="9000" dirty="0">
                <a:solidFill>
                  <a:schemeClr val="bg1"/>
                </a:solidFill>
              </a:rPr>
              <a:t>Hiệu năng &amp; mở rộng: Node.js bất đồng bộ, kiến trúc Client – Server, RESTful API.</a:t>
            </a:r>
          </a:p>
          <a:p>
            <a:pPr marL="685800" indent="-685800" algn="just">
              <a:lnSpc>
                <a:spcPct val="150000"/>
              </a:lnSpc>
              <a:buFont typeface="Arial" panose="020B0604020202020204" pitchFamily="34" charset="0"/>
              <a:buChar char="•"/>
            </a:pPr>
            <a:r>
              <a:rPr lang="vi-VN" sz="9000" dirty="0">
                <a:solidFill>
                  <a:schemeClr val="bg1"/>
                </a:solidFill>
              </a:rPr>
              <a:t>Ổn định và tin cậy: MySQL đảm bảo tính toàn vẹn và nhất quán dữ liệu.</a:t>
            </a:r>
          </a:p>
          <a:p>
            <a:pPr marL="685800" indent="-685800" algn="just">
              <a:lnSpc>
                <a:spcPct val="150000"/>
              </a:lnSpc>
              <a:buFont typeface="Arial" panose="020B0604020202020204" pitchFamily="34" charset="0"/>
              <a:buChar char="•"/>
            </a:pPr>
            <a:r>
              <a:rPr lang="vi-VN" sz="9000" dirty="0">
                <a:solidFill>
                  <a:schemeClr val="bg1"/>
                </a:solidFill>
              </a:rPr>
              <a:t>Triển khai và bảo trì: Docker hỗ trợ triển khai, vận hành và mở rộng hệ thống.</a:t>
            </a:r>
          </a:p>
          <a:p>
            <a:pPr marL="685800" indent="-685800" algn="just">
              <a:lnSpc>
                <a:spcPct val="150000"/>
              </a:lnSpc>
              <a:buFont typeface="Arial" panose="020B0604020202020204" pitchFamily="34" charset="0"/>
              <a:buChar char="•"/>
            </a:pPr>
            <a:r>
              <a:rPr lang="vi-VN" sz="9000" dirty="0">
                <a:solidFill>
                  <a:schemeClr val="bg1"/>
                </a:solidFill>
              </a:rPr>
              <a:t>Tương thích và trải nghiệm: Hoạt động tốt trên nhiều thiết bị, giao diện thân thiện.</a:t>
            </a:r>
          </a:p>
          <a:p>
            <a:pPr marL="685800" indent="-685800" algn="just">
              <a:lnSpc>
                <a:spcPct val="150000"/>
              </a:lnSpc>
              <a:buFont typeface="Arial" panose="020B0604020202020204" pitchFamily="34" charset="0"/>
              <a:buChar char="•"/>
            </a:pPr>
            <a:r>
              <a:rPr lang="vi-VN" sz="9000" dirty="0">
                <a:solidFill>
                  <a:schemeClr val="bg1"/>
                </a:solidFill>
              </a:rPr>
              <a:t>Tích hợp: Hỗ trợ cổng thanh toán và dịch vụ email.</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37739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3.3 </a:t>
            </a:r>
            <a:r>
              <a:rPr lang="en-US" sz="12000" b="1" dirty="0" err="1">
                <a:solidFill>
                  <a:srgbClr val="FF0000"/>
                </a:solidFill>
                <a:latin typeface="Arial" panose="020B0604020202020204" pitchFamily="34" charset="0"/>
                <a:cs typeface="Arial" panose="020B0604020202020204" pitchFamily="34" charset="0"/>
              </a:rPr>
              <a:t>Phân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tích</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và</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thiết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kế</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hệ</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thống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thông</a:t>
            </a:r>
            <a:r>
              <a:rPr lang="en-US" sz="12000" b="1" dirty="0">
                <a:solidFill>
                  <a:srgbClr val="FF0000"/>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49832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thực thể kết hợp</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6336" y="1264516"/>
            <a:ext cx="41196477" cy="26651186"/>
          </a:xfrm>
          <a:prstGeom prst="rect">
            <a:avLst/>
          </a:prstGeom>
        </p:spPr>
      </p:pic>
    </p:spTree>
    <p:extLst>
      <p:ext uri="{BB962C8B-B14F-4D97-AF65-F5344CB8AC3E}">
        <p14:creationId xmlns:p14="http://schemas.microsoft.com/office/powerpoint/2010/main" val="21482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quan hệ</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76336" y="1264517"/>
            <a:ext cx="41196477" cy="26569774"/>
          </a:xfrm>
          <a:prstGeom prst="rect">
            <a:avLst/>
          </a:prstGeom>
        </p:spPr>
      </p:pic>
    </p:spTree>
    <p:extLst>
      <p:ext uri="{BB962C8B-B14F-4D97-AF65-F5344CB8AC3E}">
        <p14:creationId xmlns:p14="http://schemas.microsoft.com/office/powerpoint/2010/main" val="223264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vật lý</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76336" y="1370048"/>
            <a:ext cx="41196477" cy="26049960"/>
          </a:xfrm>
          <a:prstGeom prst="rect">
            <a:avLst/>
          </a:prstGeom>
        </p:spPr>
      </p:pic>
    </p:spTree>
    <p:extLst>
      <p:ext uri="{BB962C8B-B14F-4D97-AF65-F5344CB8AC3E}">
        <p14:creationId xmlns:p14="http://schemas.microsoft.com/office/powerpoint/2010/main" val="363279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548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9754262"/>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4:</a:t>
            </a:r>
          </a:p>
          <a:p>
            <a:pPr algn="ctr">
              <a:lnSpc>
                <a:spcPct val="150000"/>
              </a:lnSpc>
              <a:spcBef>
                <a:spcPts val="600"/>
              </a:spcBef>
              <a:spcAft>
                <a:spcPts val="600"/>
              </a:spcAft>
            </a:pPr>
            <a:r>
              <a:rPr lang="en-US" sz="15000" b="1" dirty="0">
                <a:solidFill>
                  <a:srgbClr val="FFFF00"/>
                </a:solidFill>
              </a:rPr>
              <a:t>KẾT QUẢ NGHIÊN CỨU</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70846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146" name="Picture 1">
            <a:extLst>
              <a:ext uri="{FF2B5EF4-FFF2-40B4-BE49-F238E27FC236}">
                <a16:creationId xmlns:a16="http://schemas.microsoft.com/office/drawing/2014/main" id="{AB5E8D85-F7F3-9606-AD06-E23ED23D9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9350" y="1264517"/>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A162C882-5C08-EA12-45E0-4D8C5622B6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19350" y="1234035"/>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animEffect transition="in" filter="fade">
                                      <p:cBhvr>
                                        <p:cTn id="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7170" name="Picture 1">
            <a:extLst>
              <a:ext uri="{FF2B5EF4-FFF2-40B4-BE49-F238E27FC236}">
                <a16:creationId xmlns:a16="http://schemas.microsoft.com/office/drawing/2014/main" id="{5AB3DFBD-637B-2AB8-735E-8C6C8F06A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9688" y="1092912"/>
            <a:ext cx="18958062" cy="2678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
            <a:extLst>
              <a:ext uri="{FF2B5EF4-FFF2-40B4-BE49-F238E27FC236}">
                <a16:creationId xmlns:a16="http://schemas.microsoft.com/office/drawing/2014/main" id="{56ACBDC8-DE20-835C-7DA1-28B02AFB3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9350" y="7364305"/>
            <a:ext cx="40456746" cy="1836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a:extLst>
              <a:ext uri="{FF2B5EF4-FFF2-40B4-BE49-F238E27FC236}">
                <a16:creationId xmlns:a16="http://schemas.microsoft.com/office/drawing/2014/main" id="{0A41E11E-52A0-96F7-F974-57EC59771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419" y="7458558"/>
            <a:ext cx="40456747" cy="1836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96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171"/>
                                        </p:tgtEl>
                                        <p:attrNameLst>
                                          <p:attrName>style.visibility</p:attrName>
                                        </p:attrNameLst>
                                      </p:cBhvr>
                                      <p:to>
                                        <p:strVal val="visible"/>
                                      </p:to>
                                    </p:set>
                                    <p:animEffect transition="in" filter="fade">
                                      <p:cBhvr>
                                        <p:cTn id="9" dur="500"/>
                                        <p:tgtEl>
                                          <p:spTgt spid="717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8194" name="Picture 1">
            <a:extLst>
              <a:ext uri="{FF2B5EF4-FFF2-40B4-BE49-F238E27FC236}">
                <a16:creationId xmlns:a16="http://schemas.microsoft.com/office/drawing/2014/main" id="{556DBD49-6BA7-0D2D-E09C-2191E5B771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6010" y="293662"/>
            <a:ext cx="25641610" cy="2758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
            <a:extLst>
              <a:ext uri="{FF2B5EF4-FFF2-40B4-BE49-F238E27FC236}">
                <a16:creationId xmlns:a16="http://schemas.microsoft.com/office/drawing/2014/main" id="{69F5430A-22FB-8D63-15DB-DC367CDEF9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1993" y="293662"/>
            <a:ext cx="22733145" cy="281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5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9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195"/>
                                        </p:tgtEl>
                                        <p:attrNameLst>
                                          <p:attrName>style.visibility</p:attrName>
                                        </p:attrNameLst>
                                      </p:cBhvr>
                                      <p:to>
                                        <p:strVal val="visible"/>
                                      </p:to>
                                    </p:set>
                                    <p:animEffect transition="in" filter="fade">
                                      <p:cBhvr>
                                        <p:cTn id="9"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9218" name="Picture 1">
            <a:extLst>
              <a:ext uri="{FF2B5EF4-FFF2-40B4-BE49-F238E27FC236}">
                <a16:creationId xmlns:a16="http://schemas.microsoft.com/office/drawing/2014/main" id="{996B4F13-9589-2B98-183D-E2C33ED808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8570" y="2093827"/>
            <a:ext cx="39852600" cy="2486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1">
            <a:extLst>
              <a:ext uri="{FF2B5EF4-FFF2-40B4-BE49-F238E27FC236}">
                <a16:creationId xmlns:a16="http://schemas.microsoft.com/office/drawing/2014/main" id="{5079B655-2DFB-A77A-2897-F31EAB95E2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6011" y="1408398"/>
            <a:ext cx="41062183" cy="2659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1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animEffect transition="in" filter="fade">
                                      <p:cBhvr>
                                        <p:cTn id="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10242" name="Picture 1">
            <a:extLst>
              <a:ext uri="{FF2B5EF4-FFF2-40B4-BE49-F238E27FC236}">
                <a16:creationId xmlns:a16="http://schemas.microsoft.com/office/drawing/2014/main" id="{120E4141-1824-7865-B7FC-34BC42DF36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8151" y="999956"/>
            <a:ext cx="29944598" cy="1202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a:extLst>
              <a:ext uri="{FF2B5EF4-FFF2-40B4-BE49-F238E27FC236}">
                <a16:creationId xmlns:a16="http://schemas.microsoft.com/office/drawing/2014/main" id="{12A1DF8A-016A-32F5-7638-DEB6B6785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70122" y="13397677"/>
            <a:ext cx="31591628" cy="14559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4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
            <a:extLst>
              <a:ext uri="{FF2B5EF4-FFF2-40B4-BE49-F238E27FC236}">
                <a16:creationId xmlns:a16="http://schemas.microsoft.com/office/drawing/2014/main" id="{5A8479F3-6523-34B1-7954-4B44D6ACD6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00767" y="4329651"/>
            <a:ext cx="39679245" cy="2118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46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fade">
                                      <p:cBhvr>
                                        <p:cTn id="3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12290" name="Picture 2">
            <a:extLst>
              <a:ext uri="{FF2B5EF4-FFF2-40B4-BE49-F238E27FC236}">
                <a16:creationId xmlns:a16="http://schemas.microsoft.com/office/drawing/2014/main" id="{4BCB079D-C6F2-71CF-06F1-1CE2684398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995" y="1578311"/>
            <a:ext cx="39852600" cy="2452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97493659-9E14-1271-BD26-DFD467AEAF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2265" y="1578309"/>
            <a:ext cx="39851330" cy="2360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a:extLst>
              <a:ext uri="{FF2B5EF4-FFF2-40B4-BE49-F238E27FC236}">
                <a16:creationId xmlns:a16="http://schemas.microsoft.com/office/drawing/2014/main" id="{858A12AE-B22E-46DE-72E0-133C04E932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6863"/>
          <a:stretch>
            <a:fillRect/>
          </a:stretch>
        </p:blipFill>
        <p:spPr bwMode="auto">
          <a:xfrm>
            <a:off x="9247505" y="2826702"/>
            <a:ext cx="39547605" cy="2305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77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2291"/>
                                        </p:tgtEl>
                                        <p:attrNameLst>
                                          <p:attrName>style.visibility</p:attrName>
                                        </p:attrNameLst>
                                      </p:cBhvr>
                                      <p:to>
                                        <p:strVal val="visible"/>
                                      </p:to>
                                    </p:set>
                                    <p:animEffect transition="in" filter="fade">
                                      <p:cBhvr>
                                        <p:cTn id="9" dur="500"/>
                                        <p:tgtEl>
                                          <p:spTgt spid="1229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229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292"/>
                                        </p:tgtEl>
                                        <p:attrNameLst>
                                          <p:attrName>style.visibility</p:attrName>
                                        </p:attrNameLst>
                                      </p:cBhvr>
                                      <p:to>
                                        <p:strVal val="visible"/>
                                      </p:to>
                                    </p:set>
                                    <p:animEffect transition="in" filter="fade">
                                      <p:cBhvr>
                                        <p:cTn id="1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5406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1.1 Lý do </a:t>
            </a:r>
            <a:r>
              <a:rPr lang="en-US" sz="12000" b="1" dirty="0" err="1">
                <a:solidFill>
                  <a:srgbClr val="FF0000"/>
                </a:solidFill>
                <a:latin typeface="Arial" panose="020B0604020202020204" pitchFamily="34" charset="0"/>
                <a:cs typeface="Arial" panose="020B0604020202020204" pitchFamily="34" charset="0"/>
              </a:rPr>
              <a:t>chọn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đề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tài</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924794C1-5D54-CA3B-21B4-D43B13FDD24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600465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rgbClr val="FF0000"/>
                </a:solidFill>
                <a:latin typeface="Arial" panose="020B0604020202020204" pitchFamily="34" charset="0"/>
                <a:cs typeface="Arial" panose="020B0604020202020204" pitchFamily="34" charset="0"/>
              </a:rPr>
              <a:t>5.1 </a:t>
            </a:r>
            <a:r>
              <a:rPr lang="en-US" sz="12000" b="1" dirty="0" err="1">
                <a:solidFill>
                  <a:srgbClr val="FF0000"/>
                </a:solidFill>
                <a:latin typeface="Arial" panose="020B0604020202020204" pitchFamily="34" charset="0"/>
                <a:cs typeface="Arial" panose="020B0604020202020204" pitchFamily="34" charset="0"/>
              </a:rPr>
              <a:t>Kết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luận</a:t>
            </a:r>
            <a:endParaRPr lang="en-US" sz="12000" b="1" dirty="0">
              <a:solidFill>
                <a:srgbClr val="FF0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6025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471150" y="1326486"/>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a:t>
            </a:r>
            <a:r>
              <a:rPr lang="en-US" sz="15000" b="1" dirty="0">
                <a:solidFill>
                  <a:srgbClr val="FFFF00"/>
                </a:solidFill>
              </a:rPr>
              <a:t> </a:t>
            </a:r>
            <a:r>
              <a:rPr lang="vi-VN" sz="15000" b="1" dirty="0">
                <a:solidFill>
                  <a:srgbClr val="FFFF00"/>
                </a:solidFill>
              </a:rPr>
              <a:t>ƯU ĐIỂM &amp; HẠN CHẾ</a:t>
            </a:r>
          </a:p>
        </p:txBody>
      </p:sp>
      <p:sp>
        <p:nvSpPr>
          <p:cNvPr id="10" name="Oval 9">
            <a:extLst>
              <a:ext uri="{FF2B5EF4-FFF2-40B4-BE49-F238E27FC236}">
                <a16:creationId xmlns:a16="http://schemas.microsoft.com/office/drawing/2014/main" id="{F08CB96A-400A-F5DF-3D95-18A89742A690}"/>
              </a:ext>
            </a:extLst>
          </p:cNvPr>
          <p:cNvSpPr/>
          <p:nvPr/>
        </p:nvSpPr>
        <p:spPr>
          <a:xfrm>
            <a:off x="4222750" y="11253755"/>
            <a:ext cx="8229600"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KẾT QUẢ ĐẠT ĐƯỢC</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424150" y="5191624"/>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Xây dựng thành công hệ thống kinh doanh nước hoa trực tuyến.</a:t>
            </a:r>
            <a:endParaRPr lang="vi-VN" sz="7500" b="1"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stCxn id="10" idx="6"/>
            <a:endCxn id="12" idx="1"/>
          </p:cNvCxnSpPr>
          <p:nvPr/>
        </p:nvCxnSpPr>
        <p:spPr>
          <a:xfrm flipV="1">
            <a:off x="12452350" y="6391953"/>
            <a:ext cx="2971800" cy="882420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D3FB3-B859-B72C-252C-1B34C8CC3FDD}"/>
              </a:ext>
            </a:extLst>
          </p:cNvPr>
          <p:cNvCxnSpPr>
            <a:cxnSpLocks/>
            <a:endCxn id="47" idx="1"/>
          </p:cNvCxnSpPr>
          <p:nvPr/>
        </p:nvCxnSpPr>
        <p:spPr>
          <a:xfrm flipV="1">
            <a:off x="12404283" y="10046760"/>
            <a:ext cx="3067934" cy="5233169"/>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BE4607-2EA2-3723-906D-C19F28C3F80A}"/>
              </a:ext>
            </a:extLst>
          </p:cNvPr>
          <p:cNvCxnSpPr>
            <a:cxnSpLocks/>
            <a:stCxn id="10" idx="6"/>
            <a:endCxn id="51" idx="1"/>
          </p:cNvCxnSpPr>
          <p:nvPr/>
        </p:nvCxnSpPr>
        <p:spPr>
          <a:xfrm flipV="1">
            <a:off x="12452350" y="14116398"/>
            <a:ext cx="2971800" cy="109975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BF184-E20C-FE88-F8A1-EBFACF51160B}"/>
              </a:ext>
            </a:extLst>
          </p:cNvPr>
          <p:cNvCxnSpPr>
            <a:cxnSpLocks/>
            <a:stCxn id="10" idx="6"/>
          </p:cNvCxnSpPr>
          <p:nvPr/>
        </p:nvCxnSpPr>
        <p:spPr>
          <a:xfrm>
            <a:off x="12452350" y="15216155"/>
            <a:ext cx="2971800" cy="251825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CE6F800F-CD16-4E19-CFD7-A4987142E229}"/>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7" name="Rectangle: Rounded Corners 46">
            <a:extLst>
              <a:ext uri="{FF2B5EF4-FFF2-40B4-BE49-F238E27FC236}">
                <a16:creationId xmlns:a16="http://schemas.microsoft.com/office/drawing/2014/main" id="{3B9A819C-AE37-4158-0DAB-64763CD24996}"/>
              </a:ext>
            </a:extLst>
          </p:cNvPr>
          <p:cNvSpPr/>
          <p:nvPr/>
        </p:nvSpPr>
        <p:spPr>
          <a:xfrm>
            <a:off x="15472217" y="88464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Đáp ứng đầy đủ các chức năng cơ bản của website TMĐT.</a:t>
            </a:r>
            <a:endParaRPr lang="vi-VN" sz="7500" b="1" dirty="0">
              <a:solidFill>
                <a:schemeClr val="tx1"/>
              </a:solidFill>
            </a:endParaRPr>
          </a:p>
        </p:txBody>
      </p:sp>
      <p:sp>
        <p:nvSpPr>
          <p:cNvPr id="51" name="Rectangle: Rounded Corners 50">
            <a:extLst>
              <a:ext uri="{FF2B5EF4-FFF2-40B4-BE49-F238E27FC236}">
                <a16:creationId xmlns:a16="http://schemas.microsoft.com/office/drawing/2014/main" id="{5D8D1827-689A-B26E-E5F0-E14E0FA32158}"/>
              </a:ext>
            </a:extLst>
          </p:cNvPr>
          <p:cNvSpPr/>
          <p:nvPr/>
        </p:nvSpPr>
        <p:spPr>
          <a:xfrm>
            <a:off x="15424150" y="12916069"/>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Hỗ trợ người dùng mua sắm và quản trị viên quản lý hiệu quả.</a:t>
            </a:r>
            <a:endParaRPr lang="vi-VN" sz="7500" b="1" dirty="0">
              <a:solidFill>
                <a:schemeClr val="tx1"/>
              </a:solidFill>
            </a:endParaRPr>
          </a:p>
        </p:txBody>
      </p:sp>
      <p:sp>
        <p:nvSpPr>
          <p:cNvPr id="53" name="Rectangle: Rounded Corners 52">
            <a:extLst>
              <a:ext uri="{FF2B5EF4-FFF2-40B4-BE49-F238E27FC236}">
                <a16:creationId xmlns:a16="http://schemas.microsoft.com/office/drawing/2014/main" id="{ED37B15F-4B58-F262-64B0-DE6CC60A9E5E}"/>
              </a:ext>
            </a:extLst>
          </p:cNvPr>
          <p:cNvSpPr/>
          <p:nvPr/>
        </p:nvSpPr>
        <p:spPr>
          <a:xfrm>
            <a:off x="15472217" y="16570876"/>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Ứng dụng các công nghệ web hiện đại và triển khai bằng Docker.</a:t>
            </a:r>
            <a:endParaRPr lang="vi-VN" sz="7500" b="1" dirty="0">
              <a:solidFill>
                <a:schemeClr val="tx1"/>
              </a:solidFill>
            </a:endParaRPr>
          </a:p>
        </p:txBody>
      </p:sp>
      <p:sp>
        <p:nvSpPr>
          <p:cNvPr id="54" name="Rectangle: Rounded Corners 53">
            <a:extLst>
              <a:ext uri="{FF2B5EF4-FFF2-40B4-BE49-F238E27FC236}">
                <a16:creationId xmlns:a16="http://schemas.microsoft.com/office/drawing/2014/main" id="{066FDC49-5FC3-C3DB-458E-7213840E68CC}"/>
              </a:ext>
            </a:extLst>
          </p:cNvPr>
          <p:cNvSpPr/>
          <p:nvPr/>
        </p:nvSpPr>
        <p:spPr>
          <a:xfrm>
            <a:off x="15473487" y="204485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Hệ thống có cấu trúc rõ ràng, dễ mở rộng và bảo trì.</a:t>
            </a:r>
            <a:endParaRPr lang="vi-VN" sz="7500" b="1" dirty="0">
              <a:solidFill>
                <a:schemeClr val="tx1"/>
              </a:solidFill>
            </a:endParaRPr>
          </a:p>
        </p:txBody>
      </p:sp>
      <p:cxnSp>
        <p:nvCxnSpPr>
          <p:cNvPr id="59" name="Straight Arrow Connector 58">
            <a:extLst>
              <a:ext uri="{FF2B5EF4-FFF2-40B4-BE49-F238E27FC236}">
                <a16:creationId xmlns:a16="http://schemas.microsoft.com/office/drawing/2014/main" id="{78EDE67A-AE71-74F5-0FE5-A27448B59DBE}"/>
              </a:ext>
            </a:extLst>
          </p:cNvPr>
          <p:cNvCxnSpPr>
            <a:cxnSpLocks/>
          </p:cNvCxnSpPr>
          <p:nvPr/>
        </p:nvCxnSpPr>
        <p:spPr>
          <a:xfrm>
            <a:off x="12604750" y="15368555"/>
            <a:ext cx="2879409" cy="628030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441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5.2 </a:t>
            </a:r>
            <a:r>
              <a:rPr lang="en-US" sz="12000" b="1" dirty="0" err="1">
                <a:solidFill>
                  <a:srgbClr val="FF0000"/>
                </a:solidFill>
                <a:latin typeface="Arial" panose="020B0604020202020204" pitchFamily="34" charset="0"/>
                <a:cs typeface="Arial" panose="020B0604020202020204" pitchFamily="34" charset="0"/>
              </a:rPr>
              <a:t>Hướng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phát</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triển</a:t>
            </a:r>
            <a:endParaRPr lang="en-US" sz="12000" b="1" dirty="0">
              <a:solidFill>
                <a:srgbClr val="FF0000"/>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280055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394950" y="1205721"/>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 ĐỀ XUẤT GIẢI PHÁP</a:t>
            </a:r>
            <a:endParaRPr lang="vi-VN" sz="15000" b="1" dirty="0">
              <a:solidFill>
                <a:srgbClr val="FFFF00"/>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08CB96A-400A-F5DF-3D95-18A89742A690}"/>
              </a:ext>
            </a:extLst>
          </p:cNvPr>
          <p:cNvSpPr/>
          <p:nvPr/>
        </p:nvSpPr>
        <p:spPr>
          <a:xfrm>
            <a:off x="2783842" y="11253755"/>
            <a:ext cx="9668508"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Hướng phát triển</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271750" y="5191624"/>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Nâng cao hiệu năng và khả năng mở rộng của hệ thống.</a:t>
            </a:r>
            <a:endParaRPr lang="vi-VN" sz="7500"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endCxn id="12" idx="1"/>
          </p:cNvCxnSpPr>
          <p:nvPr/>
        </p:nvCxnSpPr>
        <p:spPr>
          <a:xfrm flipV="1">
            <a:off x="12451438" y="6293205"/>
            <a:ext cx="2820312" cy="878141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DE3C6D4-C9C0-96ED-3F40-ACB9CA03285E}"/>
              </a:ext>
            </a:extLst>
          </p:cNvPr>
          <p:cNvSpPr/>
          <p:nvPr/>
        </p:nvSpPr>
        <p:spPr>
          <a:xfrm>
            <a:off x="15271750" y="8460170"/>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Hoàn thiện chức năng quản trị và phân quyền linh hoạt hơn.</a:t>
            </a:r>
            <a:endParaRPr lang="vi-VN" sz="7500" dirty="0">
              <a:solidFill>
                <a:schemeClr val="tx1"/>
              </a:solidFill>
            </a:endParaRPr>
          </a:p>
        </p:txBody>
      </p:sp>
      <p:sp>
        <p:nvSpPr>
          <p:cNvPr id="11" name="Rectangle: Rounded Corners 10">
            <a:extLst>
              <a:ext uri="{FF2B5EF4-FFF2-40B4-BE49-F238E27FC236}">
                <a16:creationId xmlns:a16="http://schemas.microsoft.com/office/drawing/2014/main" id="{26164506-8D7A-637D-A9D8-478C6C5EA1DA}"/>
              </a:ext>
            </a:extLst>
          </p:cNvPr>
          <p:cNvSpPr/>
          <p:nvPr/>
        </p:nvSpPr>
        <p:spPr>
          <a:xfrm>
            <a:off x="15271748" y="11728716"/>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gợi ý sản phẩm và cá nhân hóa trải nghiệm người dùng.</a:t>
            </a:r>
            <a:endParaRPr lang="vi-VN" sz="7500" dirty="0">
              <a:solidFill>
                <a:schemeClr val="tx1"/>
              </a:solidFill>
            </a:endParaRPr>
          </a:p>
        </p:txBody>
      </p:sp>
      <p:sp>
        <p:nvSpPr>
          <p:cNvPr id="13" name="Rectangle: Rounded Corners 12">
            <a:extLst>
              <a:ext uri="{FF2B5EF4-FFF2-40B4-BE49-F238E27FC236}">
                <a16:creationId xmlns:a16="http://schemas.microsoft.com/office/drawing/2014/main" id="{DE93A0CA-9569-1AEE-1521-CC49A2C9AF04}"/>
              </a:ext>
            </a:extLst>
          </p:cNvPr>
          <p:cNvSpPr/>
          <p:nvPr/>
        </p:nvSpPr>
        <p:spPr>
          <a:xfrm>
            <a:off x="15236193" y="14997262"/>
            <a:ext cx="33049396"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Tích hợp thêm cổng thanh toán và dịch vụ vận chuyển thực tế.</a:t>
            </a:r>
            <a:endParaRPr lang="vi-VN" sz="7500" dirty="0">
              <a:solidFill>
                <a:schemeClr val="tx1"/>
              </a:solidFill>
            </a:endParaRPr>
          </a:p>
        </p:txBody>
      </p:sp>
      <p:sp>
        <p:nvSpPr>
          <p:cNvPr id="14" name="Rectangle: Rounded Corners 13">
            <a:extLst>
              <a:ext uri="{FF2B5EF4-FFF2-40B4-BE49-F238E27FC236}">
                <a16:creationId xmlns:a16="http://schemas.microsoft.com/office/drawing/2014/main" id="{19931DCF-916F-7972-A6FC-CCF91F1E46E8}"/>
              </a:ext>
            </a:extLst>
          </p:cNvPr>
          <p:cNvSpPr/>
          <p:nvPr/>
        </p:nvSpPr>
        <p:spPr>
          <a:xfrm>
            <a:off x="15271748" y="18265808"/>
            <a:ext cx="33013839"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ứng dụng di động hoặc tích hợp chatbox</a:t>
            </a:r>
            <a:endParaRPr lang="vi-VN" sz="7500" dirty="0">
              <a:solidFill>
                <a:schemeClr val="tx1"/>
              </a:solidFill>
            </a:endParaRPr>
          </a:p>
        </p:txBody>
      </p:sp>
      <p:sp>
        <p:nvSpPr>
          <p:cNvPr id="15" name="Rectangle: Rounded Corners 14">
            <a:extLst>
              <a:ext uri="{FF2B5EF4-FFF2-40B4-BE49-F238E27FC236}">
                <a16:creationId xmlns:a16="http://schemas.microsoft.com/office/drawing/2014/main" id="{DD368182-9E76-C906-0B85-5FC852E808BE}"/>
              </a:ext>
            </a:extLst>
          </p:cNvPr>
          <p:cNvSpPr/>
          <p:nvPr/>
        </p:nvSpPr>
        <p:spPr>
          <a:xfrm>
            <a:off x="15271747" y="21534353"/>
            <a:ext cx="33013839" cy="26308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Bổ sung báo cáo và thống kê phục vụ quản lý kinh doanh.</a:t>
            </a:r>
            <a:endParaRPr lang="vi-VN" sz="7500" dirty="0">
              <a:solidFill>
                <a:schemeClr val="tx1"/>
              </a:solidFill>
            </a:endParaRPr>
          </a:p>
        </p:txBody>
      </p:sp>
      <p:cxnSp>
        <p:nvCxnSpPr>
          <p:cNvPr id="46" name="Straight Arrow Connector 45">
            <a:extLst>
              <a:ext uri="{FF2B5EF4-FFF2-40B4-BE49-F238E27FC236}">
                <a16:creationId xmlns:a16="http://schemas.microsoft.com/office/drawing/2014/main" id="{AFA92D33-31FE-1DE4-15D2-95A806650DAC}"/>
              </a:ext>
            </a:extLst>
          </p:cNvPr>
          <p:cNvCxnSpPr>
            <a:cxnSpLocks/>
            <a:stCxn id="10" idx="6"/>
            <a:endCxn id="9" idx="1"/>
          </p:cNvCxnSpPr>
          <p:nvPr/>
        </p:nvCxnSpPr>
        <p:spPr>
          <a:xfrm flipV="1">
            <a:off x="12452350" y="9561751"/>
            <a:ext cx="2819400" cy="565440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67FE25E-6B9C-C09E-39A7-02D9FCA6BC1F}"/>
              </a:ext>
            </a:extLst>
          </p:cNvPr>
          <p:cNvCxnSpPr>
            <a:cxnSpLocks/>
            <a:stCxn id="10" idx="6"/>
          </p:cNvCxnSpPr>
          <p:nvPr/>
        </p:nvCxnSpPr>
        <p:spPr>
          <a:xfrm flipV="1">
            <a:off x="12452350" y="13012993"/>
            <a:ext cx="2783842" cy="220316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0105AE-2AAA-70AF-C544-E74AB602AB27}"/>
              </a:ext>
            </a:extLst>
          </p:cNvPr>
          <p:cNvCxnSpPr>
            <a:cxnSpLocks/>
            <a:stCxn id="10" idx="6"/>
            <a:endCxn id="13" idx="1"/>
          </p:cNvCxnSpPr>
          <p:nvPr/>
        </p:nvCxnSpPr>
        <p:spPr>
          <a:xfrm>
            <a:off x="12452350" y="15216155"/>
            <a:ext cx="2783843" cy="882688"/>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FD26132-1A74-376B-3559-FA8F28603E5D}"/>
              </a:ext>
            </a:extLst>
          </p:cNvPr>
          <p:cNvCxnSpPr>
            <a:cxnSpLocks/>
          </p:cNvCxnSpPr>
          <p:nvPr/>
        </p:nvCxnSpPr>
        <p:spPr>
          <a:xfrm>
            <a:off x="12451438" y="15227359"/>
            <a:ext cx="2783842" cy="4279841"/>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3CCA2A-367C-3F77-D669-0636F1B0BAF7}"/>
              </a:ext>
            </a:extLst>
          </p:cNvPr>
          <p:cNvCxnSpPr>
            <a:cxnSpLocks/>
          </p:cNvCxnSpPr>
          <p:nvPr/>
        </p:nvCxnSpPr>
        <p:spPr>
          <a:xfrm>
            <a:off x="12451436" y="15286449"/>
            <a:ext cx="2819400" cy="79248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E978A966-B98A-E212-403B-B28525725535}"/>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651086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9483914" y="8014891"/>
            <a:ext cx="34975800" cy="8848576"/>
          </a:xfrm>
          <a:prstGeom prst="rect">
            <a:avLst/>
          </a:prstGeom>
          <a:noFill/>
        </p:spPr>
        <p:txBody>
          <a:bodyPr wrap="square" rtlCol="0">
            <a:spAutoFit/>
          </a:bodyPr>
          <a:lstStyle/>
          <a:p>
            <a:pPr algn="ctr">
              <a:lnSpc>
                <a:spcPct val="150000"/>
              </a:lnSpc>
              <a:spcBef>
                <a:spcPts val="600"/>
              </a:spcBef>
              <a:spcAft>
                <a:spcPts val="600"/>
              </a:spcAft>
            </a:pPr>
            <a:r>
              <a:rPr lang="en-US" sz="20000" b="1" dirty="0">
                <a:solidFill>
                  <a:srgbClr val="FFFF00"/>
                </a:solidFill>
              </a:rPr>
              <a:t>EM XIN CHÂN THÀNH CẢM ƠN QUÝ THẦY/CÔ ĐÃ LẮNG NGHE!</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14521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1.1</a:t>
            </a:r>
            <a:r>
              <a:rPr lang="en-US" sz="15000" b="1" dirty="0">
                <a:solidFill>
                  <a:srgbClr val="FFFF00"/>
                </a:solidFill>
              </a:rPr>
              <a:t> </a:t>
            </a:r>
            <a:r>
              <a:rPr lang="vi-VN" sz="15000" b="1" dirty="0">
                <a:solidFill>
                  <a:srgbClr val="FFFF00"/>
                </a:solidFill>
              </a:rPr>
              <a:t>LÝ DO CHỌN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11051220" y="7525526"/>
            <a:ext cx="28346400" cy="11348748"/>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Thương mại điện tử phát triển mạnh mẽ</a:t>
            </a:r>
          </a:p>
          <a:p>
            <a:pPr marL="685800" indent="-685800" algn="just">
              <a:lnSpc>
                <a:spcPct val="150000"/>
              </a:lnSpc>
              <a:buFont typeface="Arial" panose="020B0604020202020204" pitchFamily="34" charset="0"/>
              <a:buChar char="•"/>
            </a:pPr>
            <a:r>
              <a:rPr lang="vi-VN" sz="10000" dirty="0">
                <a:solidFill>
                  <a:schemeClr val="bg1"/>
                </a:solidFill>
              </a:rPr>
              <a:t>Nước hoa là sản phẩm đặc thù, khó mua online</a:t>
            </a:r>
          </a:p>
          <a:p>
            <a:pPr marL="685800" indent="-685800" algn="just">
              <a:lnSpc>
                <a:spcPct val="150000"/>
              </a:lnSpc>
              <a:buFont typeface="Arial" panose="020B0604020202020204" pitchFamily="34" charset="0"/>
              <a:buChar char="•"/>
            </a:pPr>
            <a:r>
              <a:rPr lang="vi-VN" sz="10000" dirty="0">
                <a:solidFill>
                  <a:schemeClr val="bg1"/>
                </a:solidFill>
              </a:rPr>
              <a:t>Thông tin sản phẩm và trải nghiệm còn hạn chế</a:t>
            </a:r>
          </a:p>
          <a:p>
            <a:pPr marL="685800" indent="-685800" algn="just">
              <a:lnSpc>
                <a:spcPct val="150000"/>
              </a:lnSpc>
              <a:buFont typeface="Arial" panose="020B0604020202020204" pitchFamily="34" charset="0"/>
              <a:buChar char="•"/>
            </a:pPr>
            <a:r>
              <a:rPr lang="vi-VN" sz="10000" dirty="0">
                <a:solidFill>
                  <a:schemeClr val="bg1"/>
                </a:solidFill>
              </a:rPr>
              <a:t>Cơ hội để ứng dụng công nghệ web hiện đại</a:t>
            </a:r>
          </a:p>
          <a:p>
            <a:pPr marL="685800" indent="-685800" algn="just">
              <a:lnSpc>
                <a:spcPct val="150000"/>
              </a:lnSpc>
              <a:buFont typeface="Arial" panose="020B0604020202020204" pitchFamily="34" charset="0"/>
              <a:buChar char="•"/>
            </a:pPr>
            <a:r>
              <a:rPr lang="vi-VN" sz="10000" dirty="0">
                <a:solidFill>
                  <a:schemeClr val="bg1"/>
                </a:solidFill>
              </a:rPr>
              <a:t>Phù hợp định hướng học tập và nghề nghiệp</a:t>
            </a:r>
          </a:p>
        </p:txBody>
      </p:sp>
      <p:sp>
        <p:nvSpPr>
          <p:cNvPr id="43" name="Slide Number Placeholder 42">
            <a:extLst>
              <a:ext uri="{FF2B5EF4-FFF2-40B4-BE49-F238E27FC236}">
                <a16:creationId xmlns:a16="http://schemas.microsoft.com/office/drawing/2014/main" id="{B8DD7BA2-AFAA-ECDA-746A-8F514AC7AEB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6971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3BC22EC-9E05-29D6-2794-85D4D241DC09}"/>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0718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0000"/>
                </a:solidFill>
                <a:latin typeface="Arial" panose="020B0604020202020204" pitchFamily="34" charset="0"/>
                <a:cs typeface="Arial" panose="020B0604020202020204" pitchFamily="34" charset="0"/>
              </a:rPr>
              <a:t>1.2 </a:t>
            </a:r>
            <a:r>
              <a:rPr lang="en-US" sz="12000" b="1" dirty="0" err="1">
                <a:solidFill>
                  <a:srgbClr val="FF0000"/>
                </a:solidFill>
                <a:latin typeface="Arial" panose="020B0604020202020204" pitchFamily="34" charset="0"/>
                <a:cs typeface="Arial" panose="020B0604020202020204" pitchFamily="34" charset="0"/>
              </a:rPr>
              <a:t>Tổng</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quan</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về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đề</a:t>
            </a:r>
            <a:r>
              <a:rPr lang="en-US" sz="12000" b="1" dirty="0">
                <a:solidFill>
                  <a:srgbClr val="FF0000"/>
                </a:solidFill>
                <a:latin typeface="Arial" panose="020B0604020202020204" pitchFamily="34" charset="0"/>
                <a:cs typeface="Arial" panose="020B0604020202020204" pitchFamily="34" charset="0"/>
              </a:rPr>
              <a:t> </a:t>
            </a:r>
            <a:r>
              <a:rPr lang="en-US" sz="12000" b="1" dirty="0" err="1">
                <a:solidFill>
                  <a:srgbClr val="FF0000"/>
                </a:solidFill>
                <a:latin typeface="Arial" panose="020B0604020202020204" pitchFamily="34" charset="0"/>
                <a:cs typeface="Arial" panose="020B0604020202020204" pitchFamily="34" charset="0"/>
              </a:rPr>
              <a:t>tài</a:t>
            </a:r>
            <a:endParaRPr lang="en-US" sz="12000" b="1" dirty="0">
              <a:solidFill>
                <a:srgbClr val="FF0000"/>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9AD5FBF-D76D-21C4-281D-57F591717D1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62286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1.2</a:t>
            </a:r>
            <a:r>
              <a:rPr lang="en-US" sz="15000" b="1" dirty="0">
                <a:solidFill>
                  <a:srgbClr val="FFFF00"/>
                </a:solidFill>
              </a:rPr>
              <a:t> </a:t>
            </a:r>
            <a:r>
              <a:rPr lang="vi-VN" sz="15000" b="1" dirty="0">
                <a:solidFill>
                  <a:srgbClr val="FFFF00"/>
                </a:solidFill>
              </a:rPr>
              <a:t>TỔNG QUAN VỀ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9007811" y="5812057"/>
            <a:ext cx="33680400" cy="18273720"/>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Xây dựng website thương mại điện tử chuyên về kinh doanh nước hoa trực tuyến.</a:t>
            </a:r>
          </a:p>
          <a:p>
            <a:pPr marL="685800" indent="-685800" algn="just">
              <a:lnSpc>
                <a:spcPct val="150000"/>
              </a:lnSpc>
              <a:buFont typeface="Arial" panose="020B0604020202020204" pitchFamily="34" charset="0"/>
              <a:buChar char="•"/>
            </a:pPr>
            <a:r>
              <a:rPr lang="vi-VN" sz="10000" dirty="0">
                <a:solidFill>
                  <a:schemeClr val="bg1"/>
                </a:solidFill>
              </a:rPr>
              <a:t>Người dùng có thể xem, tìm kiếm, đánh giá, mua sản phẩm… một cách thuận tiện.</a:t>
            </a:r>
          </a:p>
          <a:p>
            <a:pPr marL="685800" indent="-685800" algn="just">
              <a:lnSpc>
                <a:spcPct val="150000"/>
              </a:lnSpc>
              <a:buFont typeface="Arial" panose="020B0604020202020204" pitchFamily="34" charset="0"/>
              <a:buChar char="•"/>
            </a:pPr>
            <a:r>
              <a:rPr lang="vi-VN" sz="10000" dirty="0">
                <a:solidFill>
                  <a:schemeClr val="bg1"/>
                </a:solidFill>
              </a:rPr>
              <a:t>Hệ thống hỗ trợ quản trị viên quản lý sản phẩm, đơn hàng, khách hàng, thống kê...</a:t>
            </a:r>
          </a:p>
          <a:p>
            <a:pPr marL="685800" indent="-685800" algn="just">
              <a:lnSpc>
                <a:spcPct val="150000"/>
              </a:lnSpc>
              <a:buFont typeface="Arial" panose="020B0604020202020204" pitchFamily="34" charset="0"/>
              <a:buChar char="•"/>
            </a:pPr>
            <a:r>
              <a:rPr lang="vi-VN" sz="10000" dirty="0">
                <a:solidFill>
                  <a:schemeClr val="bg1"/>
                </a:solidFill>
              </a:rPr>
              <a:t>Website được xây dựng theo mô hình Client – Server với các công nghệ web hiện đại.</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57699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65041" y="9067800"/>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2:</a:t>
            </a:r>
          </a:p>
          <a:p>
            <a:pPr algn="ctr">
              <a:lnSpc>
                <a:spcPct val="150000"/>
              </a:lnSpc>
              <a:spcBef>
                <a:spcPts val="600"/>
              </a:spcBef>
              <a:spcAft>
                <a:spcPts val="600"/>
              </a:spcAft>
            </a:pPr>
            <a:r>
              <a:rPr lang="en-US" sz="15000" b="1" dirty="0">
                <a:solidFill>
                  <a:srgbClr val="FFFF00"/>
                </a:solidFill>
              </a:rPr>
              <a:t>CƠ SỞ LÝ THUYẾT</a:t>
            </a:r>
          </a:p>
        </p:txBody>
      </p:sp>
      <p:sp>
        <p:nvSpPr>
          <p:cNvPr id="12" name="Slide Number Placeholder 11">
            <a:extLst>
              <a:ext uri="{FF2B5EF4-FFF2-40B4-BE49-F238E27FC236}">
                <a16:creationId xmlns:a16="http://schemas.microsoft.com/office/drawing/2014/main" id="{472375B6-C675-7393-F154-27F4466CCF48}"/>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776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2" y="1264517"/>
            <a:ext cx="41392307"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CÁC CÔNG NGHỆ/NGÔN NGỮ CÓ SỬ DỤNG</a:t>
            </a:r>
            <a:endParaRPr lang="vi-VN" sz="15000" b="1" dirty="0">
              <a:solidFill>
                <a:srgbClr val="FFFF00"/>
              </a:solidFill>
            </a:endParaRPr>
          </a:p>
          <a:p>
            <a:endParaRPr lang="vi-VN" sz="15000" b="1" dirty="0">
              <a:solidFill>
                <a:srgbClr val="FFFF00"/>
              </a:solidFill>
            </a:endParaRPr>
          </a:p>
        </p:txBody>
      </p:sp>
      <p:sp>
        <p:nvSpPr>
          <p:cNvPr id="11" name="Slide Number Placeholder 10">
            <a:extLst>
              <a:ext uri="{FF2B5EF4-FFF2-40B4-BE49-F238E27FC236}">
                <a16:creationId xmlns:a16="http://schemas.microsoft.com/office/drawing/2014/main" id="{8728ECA5-12B9-0287-5B35-A4B4302413BB}"/>
              </a:ext>
            </a:extLst>
          </p:cNvPr>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14" name="Table 13">
            <a:extLst>
              <a:ext uri="{FF2B5EF4-FFF2-40B4-BE49-F238E27FC236}">
                <a16:creationId xmlns:a16="http://schemas.microsoft.com/office/drawing/2014/main" id="{F640E745-0D4B-3376-8133-49FF14CBED25}"/>
              </a:ext>
            </a:extLst>
          </p:cNvPr>
          <p:cNvGraphicFramePr>
            <a:graphicFrameLocks noGrp="1"/>
          </p:cNvGraphicFramePr>
          <p:nvPr>
            <p:extLst>
              <p:ext uri="{D42A27DB-BD31-4B8C-83A1-F6EECF244321}">
                <p14:modId xmlns:p14="http://schemas.microsoft.com/office/powerpoint/2010/main" val="2777592271"/>
              </p:ext>
            </p:extLst>
          </p:nvPr>
        </p:nvGraphicFramePr>
        <p:xfrm>
          <a:off x="2224764" y="7536524"/>
          <a:ext cx="46667972" cy="20474432"/>
        </p:xfrm>
        <a:graphic>
          <a:graphicData uri="http://schemas.openxmlformats.org/drawingml/2006/table">
            <a:tbl>
              <a:tblPr firstRow="1" bandRow="1">
                <a:tableStyleId>{10A1B5D5-9B99-4C35-A422-299274C87663}</a:tableStyleId>
              </a:tblPr>
              <a:tblGrid>
                <a:gridCol w="11006374">
                  <a:extLst>
                    <a:ext uri="{9D8B030D-6E8A-4147-A177-3AD203B41FA5}">
                      <a16:colId xmlns:a16="http://schemas.microsoft.com/office/drawing/2014/main" val="3826760691"/>
                    </a:ext>
                  </a:extLst>
                </a:gridCol>
                <a:gridCol w="10363200">
                  <a:extLst>
                    <a:ext uri="{9D8B030D-6E8A-4147-A177-3AD203B41FA5}">
                      <a16:colId xmlns:a16="http://schemas.microsoft.com/office/drawing/2014/main" val="533999132"/>
                    </a:ext>
                  </a:extLst>
                </a:gridCol>
                <a:gridCol w="11887200">
                  <a:extLst>
                    <a:ext uri="{9D8B030D-6E8A-4147-A177-3AD203B41FA5}">
                      <a16:colId xmlns:a16="http://schemas.microsoft.com/office/drawing/2014/main" val="3133594871"/>
                    </a:ext>
                  </a:extLst>
                </a:gridCol>
                <a:gridCol w="13411198">
                  <a:extLst>
                    <a:ext uri="{9D8B030D-6E8A-4147-A177-3AD203B41FA5}">
                      <a16:colId xmlns:a16="http://schemas.microsoft.com/office/drawing/2014/main" val="1919018284"/>
                    </a:ext>
                  </a:extLst>
                </a:gridCol>
              </a:tblGrid>
              <a:tr h="3936042">
                <a:tc>
                  <a:txBody>
                    <a:bodyPr/>
                    <a:lstStyle/>
                    <a:p>
                      <a:pPr algn="ctr"/>
                      <a:r>
                        <a:rPr lang="en-US" sz="10000" dirty="0"/>
                        <a:t>BACKEND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0" dirty="0"/>
                        <a:t>FRONTEND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Công nghệ, kỹ thuật và công cụ bổ trợ</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Tích hợp hệ thống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086872"/>
                  </a:ext>
                </a:extLst>
              </a:tr>
              <a:tr h="9399450">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Node.js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Express.js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MySQL</a:t>
                      </a: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Sequelize</a:t>
                      </a:r>
                      <a:r>
                        <a:rPr lang="en-US" sz="10000" dirty="0">
                          <a:latin typeface="Arial" panose="020B0604020202020204" pitchFamily="34" charset="0"/>
                          <a:cs typeface="Arial" panose="020B0604020202020204" pitchFamily="34" charset="0"/>
                        </a:rPr>
                        <a:t> ORM</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React.js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Tailwind CSS</a:t>
                      </a:r>
                    </a:p>
                    <a:p>
                      <a:pPr marL="1143000" indent="-1143000">
                        <a:lnSpc>
                          <a:spcPct val="150000"/>
                        </a:lnSpc>
                        <a:buFont typeface="Arial" panose="020B0604020202020204" pitchFamily="34" charset="0"/>
                        <a:buChar char="•"/>
                      </a:pP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RESTful API</a:t>
                      </a:r>
                    </a:p>
                    <a:p>
                      <a:pPr marL="1143000" indent="-1143000">
                        <a:lnSpc>
                          <a:spcPct val="150000"/>
                        </a:lnSpc>
                        <a:buFont typeface="Arial" panose="020B0604020202020204" pitchFamily="34" charset="0"/>
                        <a:buChar char="•"/>
                      </a:pPr>
                      <a:r>
                        <a:rPr lang="vi-VN" sz="10000" dirty="0">
                          <a:latin typeface="Arial" panose="020B0604020202020204" pitchFamily="34" charset="0"/>
                          <a:cs typeface="Arial" panose="020B0604020202020204" pitchFamily="34" charset="0"/>
                        </a:rPr>
                        <a:t>JWT &amp; HttpOnly Cookie</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Bcrypt</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Docker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Swagger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Postman</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Thanh toán ZaloPay</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Đăng nhập Google, Facebook</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Gửi email tự động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907863"/>
                  </a:ext>
                </a:extLst>
              </a:tr>
            </a:tbl>
          </a:graphicData>
        </a:graphic>
      </p:graphicFrame>
    </p:spTree>
    <p:extLst>
      <p:ext uri="{BB962C8B-B14F-4D97-AF65-F5344CB8AC3E}">
        <p14:creationId xmlns:p14="http://schemas.microsoft.com/office/powerpoint/2010/main" val="2364397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2567</Words>
  <Application>Microsoft Office PowerPoint</Application>
  <PresentationFormat>Custom</PresentationFormat>
  <Paragraphs>327</Paragraphs>
  <Slides>34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UTM Futura Extra Ultra-Bold</vt:lpstr>
      <vt:lpstr>Roboto Bold Italics</vt:lpstr>
      <vt:lpstr>Arial</vt:lpstr>
      <vt:lpstr>Calibri</vt:lpstr>
      <vt:lpstr>Aptos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 rol Tot nghiep Final  (Outdoor Banner) (56 x 31.5 in)</dc:title>
  <dc:creator>LENOVO</dc:creator>
  <cp:lastModifiedBy>Luan PHam</cp:lastModifiedBy>
  <cp:revision>37</cp:revision>
  <dcterms:created xsi:type="dcterms:W3CDTF">2006-08-16T00:00:00Z</dcterms:created>
  <dcterms:modified xsi:type="dcterms:W3CDTF">2026-01-12T13:17:16Z</dcterms:modified>
  <dc:identifier>DAGfdwbbwHk</dc:identifier>
</cp:coreProperties>
</file>